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314" r:id="rId3"/>
    <p:sldId id="281" r:id="rId4"/>
    <p:sldId id="283" r:id="rId5"/>
    <p:sldId id="284" r:id="rId6"/>
    <p:sldId id="315" r:id="rId7"/>
    <p:sldId id="285" r:id="rId8"/>
    <p:sldId id="279" r:id="rId9"/>
    <p:sldId id="286" r:id="rId10"/>
    <p:sldId id="316" r:id="rId11"/>
    <p:sldId id="308" r:id="rId12"/>
    <p:sldId id="287" r:id="rId13"/>
    <p:sldId id="317" r:id="rId14"/>
    <p:sldId id="318" r:id="rId15"/>
    <p:sldId id="288" r:id="rId16"/>
    <p:sldId id="311" r:id="rId17"/>
    <p:sldId id="289" r:id="rId18"/>
    <p:sldId id="309" r:id="rId19"/>
    <p:sldId id="319" r:id="rId20"/>
    <p:sldId id="320" r:id="rId21"/>
    <p:sldId id="321" r:id="rId22"/>
    <p:sldId id="310" r:id="rId23"/>
    <p:sldId id="312" r:id="rId24"/>
    <p:sldId id="280" r:id="rId25"/>
    <p:sldId id="291" r:id="rId26"/>
    <p:sldId id="330" r:id="rId27"/>
    <p:sldId id="323" r:id="rId28"/>
    <p:sldId id="290" r:id="rId29"/>
    <p:sldId id="322" r:id="rId30"/>
    <p:sldId id="296" r:id="rId31"/>
    <p:sldId id="326" r:id="rId32"/>
    <p:sldId id="294" r:id="rId33"/>
    <p:sldId id="295" r:id="rId34"/>
    <p:sldId id="293" r:id="rId35"/>
    <p:sldId id="302" r:id="rId36"/>
    <p:sldId id="324" r:id="rId37"/>
    <p:sldId id="307" r:id="rId38"/>
    <p:sldId id="325" r:id="rId39"/>
    <p:sldId id="292" r:id="rId40"/>
    <p:sldId id="304" r:id="rId41"/>
    <p:sldId id="297" r:id="rId42"/>
    <p:sldId id="306" r:id="rId43"/>
    <p:sldId id="300" r:id="rId44"/>
    <p:sldId id="301" r:id="rId45"/>
    <p:sldId id="327" r:id="rId46"/>
    <p:sldId id="328" r:id="rId47"/>
    <p:sldId id="303" r:id="rId48"/>
    <p:sldId id="305" r:id="rId49"/>
    <p:sldId id="298" r:id="rId50"/>
    <p:sldId id="299" r:id="rId51"/>
    <p:sldId id="329" r:id="rId52"/>
    <p:sldId id="33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300"/>
    <a:srgbClr val="936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35"/>
    <p:restoredTop sz="94590"/>
  </p:normalViewPr>
  <p:slideViewPr>
    <p:cSldViewPr snapToGrid="0" snapToObjects="1">
      <p:cViewPr varScale="1">
        <p:scale>
          <a:sx n="54" d="100"/>
          <a:sy n="54" d="100"/>
        </p:scale>
        <p:origin x="46" y="12"/>
      </p:cViewPr>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4A20F4-E9D7-AC45-8247-AE6D135C5658}"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A20F4-E9D7-AC45-8247-AE6D135C5658}"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110252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A20F4-E9D7-AC45-8247-AE6D135C5658}"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204489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A20F4-E9D7-AC45-8247-AE6D135C5658}"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42423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A20F4-E9D7-AC45-8247-AE6D135C5658}"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71988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4A20F4-E9D7-AC45-8247-AE6D135C5658}"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164976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4A20F4-E9D7-AC45-8247-AE6D135C5658}"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59651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A20F4-E9D7-AC45-8247-AE6D135C5658}"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118964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A20F4-E9D7-AC45-8247-AE6D135C5658}"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102520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4A20F4-E9D7-AC45-8247-AE6D135C5658}"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135049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4A20F4-E9D7-AC45-8247-AE6D135C5658}"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E73AA-D6D5-6A40-8DAD-B36649D908EC}" type="slidenum">
              <a:rPr lang="en-US" smtClean="0"/>
              <a:t>‹#›</a:t>
            </a:fld>
            <a:endParaRPr lang="en-US"/>
          </a:p>
        </p:txBody>
      </p:sp>
    </p:spTree>
    <p:extLst>
      <p:ext uri="{BB962C8B-B14F-4D97-AF65-F5344CB8AC3E}">
        <p14:creationId xmlns:p14="http://schemas.microsoft.com/office/powerpoint/2010/main" val="78336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A20F4-E9D7-AC45-8247-AE6D135C5658}" type="datetimeFigureOut">
              <a:rPr lang="en-US" smtClean="0"/>
              <a:t>6/9/2022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E73AA-D6D5-6A40-8DAD-B36649D908EC}" type="slidenum">
              <a:rPr lang="en-US" smtClean="0"/>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4.jpg"/></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6.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0.jpg"/></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2.jpg"/></Relationships>
</file>

<file path=ppt/slides/_rels/slide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4.jpg"/></Relationships>
</file>

<file path=ppt/slides/_rels/slide3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6.jpg"/></Relationships>
</file>

<file path=ppt/slides/_rels/slide3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8.jpg"/></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2.jpg"/></Relationships>
</file>

<file path=ppt/slides/_rels/slide3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4.jpg"/></Relationships>
</file>

<file path=ppt/slides/_rels/slide3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6.jpg"/></Relationships>
</file>

<file path=ppt/slides/_rels/slide3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8.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0.jpg"/></Relationships>
</file>

<file path=ppt/slides/_rels/slide4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2.jpg"/></Relationships>
</file>

<file path=ppt/slides/_rels/slide4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4.jpg"/></Relationships>
</file>

<file path=ppt/slides/_rels/slide4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6.jpg"/></Relationships>
</file>

<file path=ppt/slides/_rels/slide4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8.jpg"/></Relationships>
</file>

<file path=ppt/slides/_rels/slide45.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0.jpg"/></Relationships>
</file>

<file path=ppt/slides/_rels/slide46.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2.jpg"/></Relationships>
</file>

<file path=ppt/slides/_rels/slide47.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4.jpg"/></Relationships>
</file>

<file path=ppt/slides/_rels/slide48.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6.jpg"/></Relationships>
</file>

<file path=ppt/slides/_rels/slide49.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0.jpg"/></Relationships>
</file>

<file path=ppt/slides/_rels/slide51.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2.jp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173" y="1266669"/>
            <a:ext cx="7135618" cy="4245692"/>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21397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2" cy="3328793"/>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Biplab</a:t>
            </a:r>
            <a:r>
              <a:rPr lang="en-US" sz="3200" dirty="0">
                <a:solidFill>
                  <a:schemeClr val="bg1"/>
                </a:solidFill>
                <a:latin typeface="Times New Roman" charset="0"/>
                <a:ea typeface="Times New Roman" charset="0"/>
                <a:cs typeface="Times New Roman" charset="0"/>
              </a:rPr>
              <a:t> Dutta</a:t>
            </a:r>
          </a:p>
        </p:txBody>
      </p:sp>
      <p:sp>
        <p:nvSpPr>
          <p:cNvPr id="15" name="TextBox 14"/>
          <p:cNvSpPr txBox="1"/>
          <p:nvPr/>
        </p:nvSpPr>
        <p:spPr>
          <a:xfrm>
            <a:off x="596401" y="4095455"/>
            <a:ext cx="10278219" cy="3200876"/>
          </a:xfrm>
          <a:prstGeom prst="rect">
            <a:avLst/>
          </a:prstGeom>
          <a:noFill/>
        </p:spPr>
        <p:txBody>
          <a:bodyPr wrap="square" rtlCol="0">
            <a:spAutoFit/>
          </a:bodyPr>
          <a:lstStyle/>
          <a:p>
            <a:r>
              <a:rPr lang="en-IN" sz="1900" dirty="0">
                <a:solidFill>
                  <a:schemeClr val="tx1">
                    <a:lumMod val="50000"/>
                    <a:lumOff val="50000"/>
                  </a:schemeClr>
                </a:solidFill>
                <a:latin typeface="Times New Roman" charset="0"/>
                <a:ea typeface="Times New Roman" charset="0"/>
                <a:cs typeface="Times New Roman" charset="0"/>
              </a:rPr>
              <a:t>“Coming from a small town in (erstwhile) Bihar,  for a shy and diffident boy with schooling in a Bengali-medium but well-regarded school, and a delightful year at St. Xavier's Ranchi, the transition to the large, competitive and initially bewildering environment of IIT was a little painful at the outset, with some desultory grades in the first term, while things improved significantly soon, with some academic successes, great company of friends (cherish the delightful bicycle-rides to the </a:t>
            </a:r>
            <a:r>
              <a:rPr lang="en-IN" sz="1900" dirty="0" err="1">
                <a:solidFill>
                  <a:schemeClr val="tx1">
                    <a:lumMod val="50000"/>
                    <a:lumOff val="50000"/>
                  </a:schemeClr>
                </a:solidFill>
                <a:latin typeface="Times New Roman" charset="0"/>
                <a:ea typeface="Times New Roman" charset="0"/>
                <a:cs typeface="Times New Roman" charset="0"/>
              </a:rPr>
              <a:t>Salua</a:t>
            </a:r>
            <a:r>
              <a:rPr lang="en-IN" sz="1900" dirty="0">
                <a:solidFill>
                  <a:schemeClr val="tx1">
                    <a:lumMod val="50000"/>
                    <a:lumOff val="50000"/>
                  </a:schemeClr>
                </a:solidFill>
                <a:latin typeface="Times New Roman" charset="0"/>
                <a:ea typeface="Times New Roman" charset="0"/>
                <a:cs typeface="Times New Roman" charset="0"/>
              </a:rPr>
              <a:t> Air-Strip of WWII vintage!), many fine teachers, a great Library with a beautiful reading room and delightful Spring Festivals, the IIT experience changed the reticent boy to a well-rounded sensitive young man, confident to embark on new vistas in India and abroad.”</a:t>
            </a:r>
          </a:p>
          <a:p>
            <a:r>
              <a:rPr lang="en-US" sz="2000" dirty="0">
                <a:solidFill>
                  <a:schemeClr val="bg2">
                    <a:lumMod val="75000"/>
                  </a:schemeClr>
                </a:solidFill>
                <a:latin typeface="Times New Roman" charset="0"/>
                <a:ea typeface="Times New Roman" charset="0"/>
                <a:cs typeface="Times New Roman" charset="0"/>
              </a:rPr>
              <a:t>Email: biplaby2k@hotmail.com</a:t>
            </a: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919" y="667195"/>
            <a:ext cx="3338942" cy="3328793"/>
          </a:xfrm>
          <a:prstGeom prst="rect">
            <a:avLst/>
          </a:prstGeom>
        </p:spPr>
      </p:pic>
    </p:spTree>
    <p:extLst>
      <p:ext uri="{BB962C8B-B14F-4D97-AF65-F5344CB8AC3E}">
        <p14:creationId xmlns:p14="http://schemas.microsoft.com/office/powerpoint/2010/main" val="5017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341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3465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Bireswar</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Mitra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554545"/>
          </a:xfrm>
          <a:prstGeom prst="rect">
            <a:avLst/>
          </a:prstGeom>
          <a:noFill/>
        </p:spPr>
        <p:txBody>
          <a:bodyPr wrap="square" rtlCol="0">
            <a:spAutoFit/>
          </a:bodyPr>
          <a:lstStyle/>
          <a:p>
            <a:r>
              <a:rPr lang="en-US" sz="2000" dirty="0">
                <a:solidFill>
                  <a:schemeClr val="bg2">
                    <a:lumMod val="50000"/>
                  </a:schemeClr>
                </a:solidFill>
                <a:latin typeface="Times New Roman" charset="0"/>
                <a:ea typeface="Times New Roman" charset="0"/>
                <a:cs typeface="Times New Roman" charset="0"/>
              </a:rPr>
              <a:t>“IIT KGP opened up the world to a small town boy like me. I learnt that a good set of friends is fundamental to intellectual growth. Friends made here are for life, and have had a tremendous impact on life. Classroom learning is only a small part of the gifts that were imparted: you learned how to socialize, live independently, manage your budget, deal with debt, prioritize, manage your time, and have a good time with great friends.</a:t>
            </a:r>
            <a:br>
              <a:rPr lang="en-US" sz="2000" dirty="0">
                <a:solidFill>
                  <a:schemeClr val="bg2">
                    <a:lumMod val="50000"/>
                  </a:schemeClr>
                </a:solidFill>
                <a:latin typeface="Times New Roman" charset="0"/>
                <a:ea typeface="Times New Roman" charset="0"/>
                <a:cs typeface="Times New Roman" charset="0"/>
              </a:rPr>
            </a:br>
            <a:r>
              <a:rPr lang="en-US" sz="2000" dirty="0">
                <a:solidFill>
                  <a:schemeClr val="bg2">
                    <a:lumMod val="50000"/>
                  </a:schemeClr>
                </a:solidFill>
                <a:latin typeface="Times New Roman" charset="0"/>
                <a:ea typeface="Times New Roman" charset="0"/>
                <a:cs typeface="Times New Roman" charset="0"/>
              </a:rPr>
              <a:t>IIT taught me that life was much more than just about the academics. It prepares you to face the challenges of life with Courage, Conviction and Commitment.</a:t>
            </a:r>
            <a:r>
              <a:rPr lang="en-IN" sz="2000" dirty="0">
                <a:solidFill>
                  <a:schemeClr val="bg2">
                    <a:lumMod val="50000"/>
                  </a:schemeClr>
                </a:solidFill>
                <a:latin typeface="Times New Roman" charset="0"/>
                <a:ea typeface="Times New Roman" charset="0"/>
                <a:cs typeface="Times New Roman" charset="0"/>
              </a:rPr>
              <a:t>”</a:t>
            </a:r>
          </a:p>
          <a:p>
            <a:r>
              <a:rPr lang="en-US" sz="2000" dirty="0">
                <a:solidFill>
                  <a:schemeClr val="bg2">
                    <a:lumMod val="75000"/>
                  </a:schemeClr>
                </a:solidFill>
                <a:latin typeface="Times New Roman" charset="0"/>
                <a:ea typeface="Times New Roman" charset="0"/>
                <a:cs typeface="Times New Roman" charset="0"/>
              </a:rPr>
              <a:t>Email: </a:t>
            </a:r>
            <a:r>
              <a:rPr lang="en-US" sz="2000" dirty="0" err="1">
                <a:solidFill>
                  <a:schemeClr val="bg2">
                    <a:lumMod val="75000"/>
                  </a:schemeClr>
                </a:solidFill>
                <a:latin typeface="Times New Roman" charset="0"/>
                <a:ea typeface="Times New Roman" charset="0"/>
                <a:cs typeface="Times New Roman" charset="0"/>
              </a:rPr>
              <a:t>biresh_mitra@yahoo.com</a:t>
            </a:r>
            <a:endParaRPr lang="en-US" sz="20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3767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263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268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68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Chand </a:t>
            </a:r>
            <a:r>
              <a:rPr lang="en-US" sz="3200" dirty="0" err="1">
                <a:solidFill>
                  <a:schemeClr val="bg1"/>
                </a:solidFill>
                <a:latin typeface="Times New Roman" charset="0"/>
                <a:ea typeface="Times New Roman" charset="0"/>
                <a:cs typeface="Times New Roman" charset="0"/>
              </a:rPr>
              <a:t>Tulsian</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1631216"/>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“IIT helped me to appreciate differences, equality, merit and forge friendships. IIT enabled me to discuss issues and to find solutions. I learnt that a smile and humour is a great help to resolve conflict between heart and head.”</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tulsianc@gmail.com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74542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12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17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17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2" cy="332879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2" cy="3328793"/>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Darius </a:t>
            </a:r>
            <a:r>
              <a:rPr lang="en-US" sz="3200" dirty="0" err="1">
                <a:solidFill>
                  <a:schemeClr val="bg1"/>
                </a:solidFill>
                <a:latin typeface="Times New Roman" charset="0"/>
                <a:ea typeface="Times New Roman" charset="0"/>
                <a:cs typeface="Times New Roman" charset="0"/>
              </a:rPr>
              <a:t>Tanksalvala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“IIT provided me a solid technical foundation which gave me  the skills and qualifications to pursue the career of my  choice. For the first time I met students from all over  India, and some of them have become lifelong friends-even  though we live far apart.” </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tanksalvala@yahoo.com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364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24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29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29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1" cy="332879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1" cy="3328793"/>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Devi Singh Rajput</a:t>
            </a:r>
          </a:p>
        </p:txBody>
      </p:sp>
      <p:sp>
        <p:nvSpPr>
          <p:cNvPr id="15" name="TextBox 14"/>
          <p:cNvSpPr txBox="1"/>
          <p:nvPr/>
        </p:nvSpPr>
        <p:spPr>
          <a:xfrm>
            <a:off x="596401" y="4125435"/>
            <a:ext cx="10278219" cy="2785378"/>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“To read at IIT </a:t>
            </a:r>
            <a:r>
              <a:rPr lang="en-IN" sz="2500" dirty="0" err="1">
                <a:solidFill>
                  <a:schemeClr val="tx1">
                    <a:lumMod val="50000"/>
                    <a:lumOff val="50000"/>
                  </a:schemeClr>
                </a:solidFill>
                <a:latin typeface="Times New Roman" charset="0"/>
                <a:ea typeface="Times New Roman" charset="0"/>
                <a:cs typeface="Times New Roman" charset="0"/>
              </a:rPr>
              <a:t>Kharagpur</a:t>
            </a:r>
            <a:r>
              <a:rPr lang="en-IN" sz="2500" dirty="0">
                <a:solidFill>
                  <a:schemeClr val="tx1">
                    <a:lumMod val="50000"/>
                    <a:lumOff val="50000"/>
                  </a:schemeClr>
                </a:solidFill>
                <a:latin typeface="Times New Roman" charset="0"/>
                <a:ea typeface="Times New Roman" charset="0"/>
                <a:cs typeface="Times New Roman" charset="0"/>
              </a:rPr>
              <a:t> was the most exciting and unforgettable. Two years of study made tremendous change in me and it helped complete my Master of Technology. I gained deeper knowledge, expertise and confidence to serve the Nation. Being son of a farmer it was doubly fascinating to acquire the Degree in Agricultural Engineering.” </a:t>
            </a:r>
          </a:p>
          <a:p>
            <a:r>
              <a:rPr lang="en-US" sz="2500" dirty="0">
                <a:solidFill>
                  <a:schemeClr val="bg2">
                    <a:lumMod val="75000"/>
                  </a:schemeClr>
                </a:solidFill>
                <a:latin typeface="Times New Roman" charset="0"/>
                <a:ea typeface="Times New Roman" charset="0"/>
                <a:cs typeface="Times New Roman" charset="0"/>
              </a:rPr>
              <a:t>Email: dsrajput45@gmail.com</a:t>
            </a: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7483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58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63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63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Dipak</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Majumdar</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US" sz="2500" dirty="0">
                <a:solidFill>
                  <a:schemeClr val="bg2">
                    <a:lumMod val="50000"/>
                  </a:schemeClr>
                </a:solidFill>
                <a:latin typeface="Times New Roman" charset="0"/>
                <a:ea typeface="Times New Roman" charset="0"/>
                <a:cs typeface="Times New Roman" charset="0"/>
              </a:rPr>
              <a:t>“The </a:t>
            </a:r>
            <a:r>
              <a:rPr lang="en-US" sz="2500" dirty="0" err="1">
                <a:solidFill>
                  <a:schemeClr val="bg2">
                    <a:lumMod val="50000"/>
                  </a:schemeClr>
                </a:solidFill>
                <a:latin typeface="Times New Roman" charset="0"/>
                <a:ea typeface="Times New Roman" charset="0"/>
                <a:cs typeface="Times New Roman" charset="0"/>
              </a:rPr>
              <a:t>Kharagpur</a:t>
            </a:r>
            <a:r>
              <a:rPr lang="en-US" sz="2500" dirty="0">
                <a:solidFill>
                  <a:schemeClr val="bg2">
                    <a:lumMod val="50000"/>
                  </a:schemeClr>
                </a:solidFill>
                <a:latin typeface="Times New Roman" charset="0"/>
                <a:ea typeface="Times New Roman" charset="0"/>
                <a:cs typeface="Times New Roman" charset="0"/>
              </a:rPr>
              <a:t> IIT experience transformed me from a boy growing up in a sheltered environment, to an adult equipped with a competitive spirit developed in a very competitive environment, and a "can do" attitude ready to take on life's challenges. I must also mention memories of the </a:t>
            </a:r>
            <a:r>
              <a:rPr lang="en-US" sz="2500" dirty="0" err="1">
                <a:solidFill>
                  <a:schemeClr val="bg2">
                    <a:lumMod val="50000"/>
                  </a:schemeClr>
                </a:solidFill>
                <a:latin typeface="Times New Roman" charset="0"/>
                <a:ea typeface="Times New Roman" charset="0"/>
                <a:cs typeface="Times New Roman" charset="0"/>
              </a:rPr>
              <a:t>comraderie</a:t>
            </a:r>
            <a:r>
              <a:rPr lang="en-US" sz="2500" dirty="0">
                <a:solidFill>
                  <a:schemeClr val="bg2">
                    <a:lumMod val="50000"/>
                  </a:schemeClr>
                </a:solidFill>
                <a:latin typeface="Times New Roman" charset="0"/>
                <a:ea typeface="Times New Roman" charset="0"/>
                <a:cs typeface="Times New Roman" charset="0"/>
              </a:rPr>
              <a:t> and life-long friendships that were developed.”</a:t>
            </a:r>
          </a:p>
          <a:p>
            <a:r>
              <a:rPr lang="en-US" sz="2500" dirty="0">
                <a:solidFill>
                  <a:schemeClr val="bg2">
                    <a:lumMod val="75000"/>
                  </a:schemeClr>
                </a:solidFill>
                <a:latin typeface="Times New Roman" charset="0"/>
                <a:ea typeface="Times New Roman" charset="0"/>
                <a:cs typeface="Times New Roman" charset="0"/>
              </a:rPr>
              <a:t>Email: dipakmaj1@hotmail.com</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20130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62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67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67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Dipak</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Sanyal</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US" sz="2500" dirty="0">
                <a:solidFill>
                  <a:schemeClr val="bg2">
                    <a:lumMod val="50000"/>
                  </a:schemeClr>
                </a:solidFill>
                <a:latin typeface="Times New Roman" charset="0"/>
                <a:ea typeface="Times New Roman" charset="0"/>
                <a:cs typeface="Times New Roman" charset="0"/>
              </a:rPr>
              <a:t>“The magic of IIT is its smooth &amp; seamless blending of the curriculum with personality development (PD). PD is not taught here in classes. It is radiating in the air, all pervasive &amp; mesmeric. You just absorb the same from your teachers/seniors/peers, </a:t>
            </a:r>
            <a:r>
              <a:rPr lang="en-US" sz="2500" dirty="0" err="1">
                <a:solidFill>
                  <a:schemeClr val="bg2">
                    <a:lumMod val="50000"/>
                  </a:schemeClr>
                </a:solidFill>
                <a:latin typeface="Times New Roman" charset="0"/>
                <a:ea typeface="Times New Roman" charset="0"/>
                <a:cs typeface="Times New Roman" charset="0"/>
              </a:rPr>
              <a:t>efflorescencing</a:t>
            </a:r>
            <a:r>
              <a:rPr lang="en-US" sz="2500" dirty="0">
                <a:solidFill>
                  <a:schemeClr val="bg2">
                    <a:lumMod val="50000"/>
                  </a:schemeClr>
                </a:solidFill>
                <a:latin typeface="Times New Roman" charset="0"/>
                <a:ea typeface="Times New Roman" charset="0"/>
                <a:cs typeface="Times New Roman" charset="0"/>
              </a:rPr>
              <a:t> your unique brand. Before you realize, the Ugly Duckling has matured into a majestic swan. ”</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dipak_sanyal@yahoo.co.in</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6712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70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75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75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Farrokh</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Mistree</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US" sz="2500" dirty="0">
                <a:solidFill>
                  <a:schemeClr val="tx1">
                    <a:lumMod val="50000"/>
                    <a:lumOff val="50000"/>
                  </a:schemeClr>
                </a:solidFill>
                <a:latin typeface="Times New Roman" charset="0"/>
                <a:ea typeface="Times New Roman" charset="0"/>
                <a:cs typeface="Times New Roman" charset="0"/>
              </a:rPr>
              <a:t>“In retrospect at IIT KGP I learned to challenge conventional wisdom by asking questions, reflecting and arriving at conclusions worthy of investigation, and most importantly I became aware that I enjoyed helping others grow through learning.  Hence, the mantra: </a:t>
            </a:r>
            <a:r>
              <a:rPr lang="en-US" sz="2500" i="1" dirty="0">
                <a:solidFill>
                  <a:schemeClr val="tx1">
                    <a:lumMod val="50000"/>
                    <a:lumOff val="50000"/>
                  </a:schemeClr>
                </a:solidFill>
                <a:latin typeface="Times New Roman" charset="0"/>
                <a:ea typeface="Times New Roman" charset="0"/>
                <a:cs typeface="Times New Roman" charset="0"/>
              </a:rPr>
              <a:t>Being a professor is the best job in the world.  The only thing better than that is being married to one!”</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farrokh.mistree@ou.edu</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97338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72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77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77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Hansa</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Nundy</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508379"/>
          </a:xfrm>
          <a:prstGeom prst="rect">
            <a:avLst/>
          </a:prstGeom>
          <a:noFill/>
        </p:spPr>
        <p:txBody>
          <a:bodyPr wrap="square" rtlCol="0">
            <a:spAutoFit/>
          </a:bodyPr>
          <a:lstStyle/>
          <a:p>
            <a:r>
              <a:rPr lang="en-IN" sz="2200" dirty="0">
                <a:solidFill>
                  <a:schemeClr val="tx1">
                    <a:lumMod val="50000"/>
                    <a:lumOff val="50000"/>
                  </a:schemeClr>
                </a:solidFill>
                <a:latin typeface="Times New Roman" charset="0"/>
                <a:ea typeface="Times New Roman" charset="0"/>
                <a:cs typeface="Times New Roman" charset="0"/>
              </a:rPr>
              <a:t>“Being the "one of a kind" in my class compelled me to introspect and recognize the need  to satisfy my social and humanitarian consciousness. After 25 years as an Electronics Engineer in </a:t>
            </a:r>
            <a:r>
              <a:rPr lang="en-IN" sz="2200" dirty="0" err="1">
                <a:solidFill>
                  <a:schemeClr val="tx1">
                    <a:lumMod val="50000"/>
                    <a:lumOff val="50000"/>
                  </a:schemeClr>
                </a:solidFill>
                <a:latin typeface="Times New Roman" charset="0"/>
                <a:ea typeface="Times New Roman" charset="0"/>
                <a:cs typeface="Times New Roman" charset="0"/>
              </a:rPr>
              <a:t>Canada,in</a:t>
            </a:r>
            <a:r>
              <a:rPr lang="en-IN" sz="2200" dirty="0">
                <a:solidFill>
                  <a:schemeClr val="tx1">
                    <a:lumMod val="50000"/>
                    <a:lumOff val="50000"/>
                  </a:schemeClr>
                </a:solidFill>
                <a:latin typeface="Times New Roman" charset="0"/>
                <a:ea typeface="Times New Roman" charset="0"/>
                <a:cs typeface="Times New Roman" charset="0"/>
              </a:rPr>
              <a:t> 1993 IIT facilitated my transition into becoming a Social Worker in India by helping me to set up the </a:t>
            </a:r>
            <a:r>
              <a:rPr lang="en-IN" sz="2200" dirty="0" err="1">
                <a:solidFill>
                  <a:schemeClr val="tx1">
                    <a:lumMod val="50000"/>
                    <a:lumOff val="50000"/>
                  </a:schemeClr>
                </a:solidFill>
                <a:latin typeface="Times New Roman" charset="0"/>
                <a:ea typeface="Times New Roman" charset="0"/>
                <a:cs typeface="Times New Roman" charset="0"/>
              </a:rPr>
              <a:t>Seema</a:t>
            </a:r>
            <a:r>
              <a:rPr lang="en-IN" sz="2200" dirty="0">
                <a:solidFill>
                  <a:schemeClr val="tx1">
                    <a:lumMod val="50000"/>
                    <a:lumOff val="50000"/>
                  </a:schemeClr>
                </a:solidFill>
                <a:latin typeface="Times New Roman" charset="0"/>
                <a:ea typeface="Times New Roman" charset="0"/>
                <a:cs typeface="Times New Roman" charset="0"/>
              </a:rPr>
              <a:t> Centre within IIT, for providing underprivileged children the life skills required to live their lives with dignity. I treaded on the path I charted for myself even if it meant walking on it all alone. "</a:t>
            </a:r>
            <a:r>
              <a:rPr lang="en-IN" sz="2200" dirty="0" err="1">
                <a:solidFill>
                  <a:schemeClr val="tx1">
                    <a:lumMod val="50000"/>
                    <a:lumOff val="50000"/>
                  </a:schemeClr>
                </a:solidFill>
                <a:latin typeface="Times New Roman" charset="0"/>
                <a:ea typeface="Times New Roman" charset="0"/>
                <a:cs typeface="Times New Roman" charset="0"/>
              </a:rPr>
              <a:t>Akla</a:t>
            </a:r>
            <a:r>
              <a:rPr lang="en-IN" sz="2200" dirty="0">
                <a:solidFill>
                  <a:schemeClr val="tx1">
                    <a:lumMod val="50000"/>
                    <a:lumOff val="50000"/>
                  </a:schemeClr>
                </a:solidFill>
                <a:latin typeface="Times New Roman" charset="0"/>
                <a:ea typeface="Times New Roman" charset="0"/>
                <a:cs typeface="Times New Roman" charset="0"/>
              </a:rPr>
              <a:t> </a:t>
            </a:r>
            <a:r>
              <a:rPr lang="en-IN" sz="2200" dirty="0" err="1">
                <a:solidFill>
                  <a:schemeClr val="tx1">
                    <a:lumMod val="50000"/>
                    <a:lumOff val="50000"/>
                  </a:schemeClr>
                </a:solidFill>
                <a:latin typeface="Times New Roman" charset="0"/>
                <a:ea typeface="Times New Roman" charset="0"/>
                <a:cs typeface="Times New Roman" charset="0"/>
              </a:rPr>
              <a:t>chole</a:t>
            </a:r>
            <a:r>
              <a:rPr lang="en-IN" sz="2200" dirty="0">
                <a:solidFill>
                  <a:schemeClr val="tx1">
                    <a:lumMod val="50000"/>
                    <a:lumOff val="50000"/>
                  </a:schemeClr>
                </a:solidFill>
                <a:latin typeface="Times New Roman" charset="0"/>
                <a:ea typeface="Times New Roman" charset="0"/>
                <a:cs typeface="Times New Roman" charset="0"/>
              </a:rPr>
              <a:t> re”.</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nundyhansa@hotmail.com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2390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235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240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40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1" cy="33287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1" cy="3328792"/>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Narayan Dutta</a:t>
            </a:r>
          </a:p>
        </p:txBody>
      </p:sp>
      <p:sp>
        <p:nvSpPr>
          <p:cNvPr id="15" name="TextBox 14"/>
          <p:cNvSpPr txBox="1"/>
          <p:nvPr/>
        </p:nvSpPr>
        <p:spPr>
          <a:xfrm>
            <a:off x="596401" y="4125435"/>
            <a:ext cx="10278219" cy="3016210"/>
          </a:xfrm>
          <a:prstGeom prst="rect">
            <a:avLst/>
          </a:prstGeom>
          <a:noFill/>
        </p:spPr>
        <p:txBody>
          <a:bodyPr wrap="square" rtlCol="0">
            <a:spAutoFit/>
          </a:bodyPr>
          <a:lstStyle/>
          <a:p>
            <a:r>
              <a:rPr lang="en-IN" sz="2000" dirty="0">
                <a:solidFill>
                  <a:schemeClr val="tx1">
                    <a:lumMod val="50000"/>
                    <a:lumOff val="50000"/>
                  </a:schemeClr>
                </a:solidFill>
                <a:latin typeface="Times New Roman" charset="0"/>
                <a:ea typeface="Times New Roman" charset="0"/>
                <a:cs typeface="Times New Roman" charset="0"/>
              </a:rPr>
              <a:t>“Unity in diversity was learned and practiced at IIT. Initially we were all from different regions of the country with different cultures, economical background, social status with different mother tongue. But when came out of IIT after 5- yrs. we couldn't realised our gradual changes. However all of us were out as </a:t>
            </a:r>
            <a:r>
              <a:rPr lang="en-IN" sz="2000" dirty="0" err="1">
                <a:solidFill>
                  <a:schemeClr val="tx1">
                    <a:lumMod val="50000"/>
                    <a:lumOff val="50000"/>
                  </a:schemeClr>
                </a:solidFill>
                <a:latin typeface="Times New Roman" charset="0"/>
                <a:ea typeface="Times New Roman" charset="0"/>
                <a:cs typeface="Times New Roman" charset="0"/>
              </a:rPr>
              <a:t>IITians</a:t>
            </a:r>
            <a:r>
              <a:rPr lang="en-IN" sz="2000" dirty="0">
                <a:solidFill>
                  <a:schemeClr val="tx1">
                    <a:lumMod val="50000"/>
                    <a:lumOff val="50000"/>
                  </a:schemeClr>
                </a:solidFill>
                <a:latin typeface="Times New Roman" charset="0"/>
                <a:ea typeface="Times New Roman" charset="0"/>
                <a:cs typeface="Times New Roman" charset="0"/>
              </a:rPr>
              <a:t> forgetting our past identity. Discipline was main arm with knowledge for us to raise in the helm of business/education/Technical spheres or any other fields. We learned to win unknown and to make impossible to possible.</a:t>
            </a:r>
          </a:p>
          <a:p>
            <a:r>
              <a:rPr lang="en-IN" sz="2000" dirty="0">
                <a:solidFill>
                  <a:schemeClr val="tx1">
                    <a:lumMod val="50000"/>
                    <a:lumOff val="50000"/>
                  </a:schemeClr>
                </a:solidFill>
                <a:latin typeface="Times New Roman" charset="0"/>
                <a:ea typeface="Times New Roman" charset="0"/>
                <a:cs typeface="Times New Roman" charset="0"/>
              </a:rPr>
              <a:t>I salute IIT- KGP. Jai Hind ! </a:t>
            </a:r>
            <a:r>
              <a:rPr lang="en-IN" sz="2000" dirty="0" err="1">
                <a:solidFill>
                  <a:schemeClr val="tx1">
                    <a:lumMod val="50000"/>
                    <a:lumOff val="50000"/>
                  </a:schemeClr>
                </a:solidFill>
                <a:latin typeface="Times New Roman" charset="0"/>
                <a:ea typeface="Times New Roman" charset="0"/>
                <a:cs typeface="Times New Roman" charset="0"/>
              </a:rPr>
              <a:t>Bande</a:t>
            </a:r>
            <a:r>
              <a:rPr lang="en-IN" sz="2000" dirty="0">
                <a:solidFill>
                  <a:schemeClr val="tx1">
                    <a:lumMod val="50000"/>
                    <a:lumOff val="50000"/>
                  </a:schemeClr>
                </a:solidFill>
                <a:latin typeface="Times New Roman" charset="0"/>
                <a:ea typeface="Times New Roman" charset="0"/>
                <a:cs typeface="Times New Roman" charset="0"/>
              </a:rPr>
              <a:t> </a:t>
            </a:r>
            <a:r>
              <a:rPr lang="en-IN" sz="2000" dirty="0" err="1">
                <a:solidFill>
                  <a:schemeClr val="tx1">
                    <a:lumMod val="50000"/>
                    <a:lumOff val="50000"/>
                  </a:schemeClr>
                </a:solidFill>
                <a:latin typeface="Times New Roman" charset="0"/>
                <a:ea typeface="Times New Roman" charset="0"/>
                <a:cs typeface="Times New Roman" charset="0"/>
              </a:rPr>
              <a:t>Mataram</a:t>
            </a:r>
            <a:r>
              <a:rPr lang="en-IN" sz="2000" dirty="0">
                <a:solidFill>
                  <a:schemeClr val="tx1">
                    <a:lumMod val="50000"/>
                    <a:lumOff val="50000"/>
                  </a:schemeClr>
                </a:solidFill>
                <a:latin typeface="Times New Roman" charset="0"/>
                <a:ea typeface="Times New Roman" charset="0"/>
                <a:cs typeface="Times New Roman" charset="0"/>
              </a:rPr>
              <a:t>....” </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nd.techindia@gmail.com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96821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267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272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72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3" cy="332879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3" cy="332879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Amitabh Agrawal</a:t>
            </a:r>
          </a:p>
        </p:txBody>
      </p:sp>
      <p:sp>
        <p:nvSpPr>
          <p:cNvPr id="15" name="TextBox 14"/>
          <p:cNvSpPr txBox="1"/>
          <p:nvPr/>
        </p:nvSpPr>
        <p:spPr>
          <a:xfrm>
            <a:off x="596401" y="4125435"/>
            <a:ext cx="10278219" cy="2785378"/>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“I was transformed from a young boy to an Electrical Engineer from the</a:t>
            </a:r>
          </a:p>
          <a:p>
            <a:r>
              <a:rPr lang="en-IN" sz="2500" dirty="0">
                <a:solidFill>
                  <a:schemeClr val="tx1">
                    <a:lumMod val="50000"/>
                    <a:lumOff val="50000"/>
                  </a:schemeClr>
                </a:solidFill>
                <a:latin typeface="Times New Roman" charset="0"/>
                <a:ea typeface="Times New Roman" charset="0"/>
                <a:cs typeface="Times New Roman" charset="0"/>
              </a:rPr>
              <a:t>portals of IIT. I learnt here human values, we lived as equals enjoying</a:t>
            </a:r>
          </a:p>
          <a:p>
            <a:r>
              <a:rPr lang="en-IN" sz="2500" dirty="0">
                <a:solidFill>
                  <a:schemeClr val="tx1">
                    <a:lumMod val="50000"/>
                    <a:lumOff val="50000"/>
                  </a:schemeClr>
                </a:solidFill>
                <a:latin typeface="Times New Roman" charset="0"/>
                <a:ea typeface="Times New Roman" charset="0"/>
                <a:cs typeface="Times New Roman" charset="0"/>
              </a:rPr>
              <a:t>whatever was given to us with no distinction between rich and poor</a:t>
            </a:r>
          </a:p>
          <a:p>
            <a:r>
              <a:rPr lang="en-IN" sz="2500" dirty="0">
                <a:solidFill>
                  <a:schemeClr val="tx1">
                    <a:lumMod val="50000"/>
                    <a:lumOff val="50000"/>
                  </a:schemeClr>
                </a:solidFill>
                <a:latin typeface="Times New Roman" charset="0"/>
                <a:ea typeface="Times New Roman" charset="0"/>
                <a:cs typeface="Times New Roman" charset="0"/>
              </a:rPr>
              <a:t>caste or creed. This helped me immensely in my life to forge everlasting relationships.”</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amitabh.agrawal@gmail.com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7970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43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48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48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0" cy="33287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0" cy="3328792"/>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Neeta Sharma</a:t>
            </a:r>
          </a:p>
        </p:txBody>
      </p:sp>
      <p:sp>
        <p:nvSpPr>
          <p:cNvPr id="15" name="TextBox 14"/>
          <p:cNvSpPr txBox="1"/>
          <p:nvPr/>
        </p:nvSpPr>
        <p:spPr>
          <a:xfrm>
            <a:off x="596401" y="4050485"/>
            <a:ext cx="10278219" cy="3170099"/>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“IIT </a:t>
            </a:r>
            <a:r>
              <a:rPr lang="en-IN" sz="2500" dirty="0" err="1">
                <a:solidFill>
                  <a:schemeClr val="tx1">
                    <a:lumMod val="50000"/>
                    <a:lumOff val="50000"/>
                  </a:schemeClr>
                </a:solidFill>
                <a:latin typeface="Times New Roman" charset="0"/>
                <a:ea typeface="Times New Roman" charset="0"/>
                <a:cs typeface="Times New Roman" charset="0"/>
              </a:rPr>
              <a:t>Kgp</a:t>
            </a:r>
            <a:r>
              <a:rPr lang="en-IN" sz="2500" dirty="0">
                <a:solidFill>
                  <a:schemeClr val="tx1">
                    <a:lumMod val="50000"/>
                    <a:lumOff val="50000"/>
                  </a:schemeClr>
                </a:solidFill>
                <a:latin typeface="Times New Roman" charset="0"/>
                <a:ea typeface="Times New Roman" charset="0"/>
                <a:cs typeface="Times New Roman" charset="0"/>
              </a:rPr>
              <a:t> changed my life by exposing me to varied ideas &amp; concepts at times diametrically opposite.</a:t>
            </a:r>
          </a:p>
          <a:p>
            <a:r>
              <a:rPr lang="en-IN" sz="2500" dirty="0">
                <a:solidFill>
                  <a:schemeClr val="tx1">
                    <a:lumMod val="50000"/>
                    <a:lumOff val="50000"/>
                  </a:schemeClr>
                </a:solidFill>
                <a:latin typeface="Times New Roman" charset="0"/>
                <a:ea typeface="Times New Roman" charset="0"/>
                <a:cs typeface="Times New Roman" charset="0"/>
              </a:rPr>
              <a:t>Taught me to analyse and conceptualize - to DESIGN MY OWN LIFE.</a:t>
            </a:r>
          </a:p>
          <a:p>
            <a:r>
              <a:rPr lang="en-IN" sz="2500" dirty="0">
                <a:solidFill>
                  <a:schemeClr val="tx1">
                    <a:lumMod val="50000"/>
                    <a:lumOff val="50000"/>
                  </a:schemeClr>
                </a:solidFill>
                <a:latin typeface="Times New Roman" charset="0"/>
                <a:ea typeface="Times New Roman" charset="0"/>
                <a:cs typeface="Times New Roman" charset="0"/>
              </a:rPr>
              <a:t>Add to that the lasting Bond &amp; Inspiring Batch-mates, so well reflected in the recent Golden Jubilee Reunion.</a:t>
            </a:r>
          </a:p>
          <a:p>
            <a:r>
              <a:rPr lang="en-IN" sz="2500" dirty="0">
                <a:solidFill>
                  <a:schemeClr val="tx1">
                    <a:lumMod val="50000"/>
                    <a:lumOff val="50000"/>
                  </a:schemeClr>
                </a:solidFill>
                <a:latin typeface="Times New Roman" charset="0"/>
                <a:ea typeface="Times New Roman" charset="0"/>
                <a:cs typeface="Times New Roman" charset="0"/>
              </a:rPr>
              <a:t>For me IIT is an ONGOING PROCESS.”</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neetasamir@gmail.com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9854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45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50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50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0" cy="33287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0" cy="3328792"/>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P S Agarwal</a:t>
            </a:r>
          </a:p>
        </p:txBody>
      </p:sp>
      <p:sp>
        <p:nvSpPr>
          <p:cNvPr id="15" name="TextBox 14"/>
          <p:cNvSpPr txBox="1"/>
          <p:nvPr/>
        </p:nvSpPr>
        <p:spPr>
          <a:xfrm>
            <a:off x="596401" y="4125435"/>
            <a:ext cx="10278219" cy="2800767"/>
          </a:xfrm>
          <a:prstGeom prst="rect">
            <a:avLst/>
          </a:prstGeom>
          <a:noFill/>
        </p:spPr>
        <p:txBody>
          <a:bodyPr wrap="square" rtlCol="0">
            <a:spAutoFit/>
          </a:bodyPr>
          <a:lstStyle/>
          <a:p>
            <a:r>
              <a:rPr lang="en-IN" sz="2100" dirty="0">
                <a:solidFill>
                  <a:schemeClr val="tx1">
                    <a:lumMod val="50000"/>
                    <a:lumOff val="50000"/>
                  </a:schemeClr>
                </a:solidFill>
                <a:latin typeface="Times New Roman" charset="0"/>
                <a:ea typeface="Times New Roman" charset="0"/>
                <a:cs typeface="Times New Roman" charset="0"/>
              </a:rPr>
              <a:t>“Coming to IIT gave a new prospective to my life. Not only it nurtured my technical abilities to be a successful Engineer but also taught me various life skills. Coming out from comfort and love of home, to learn with people from all over the country as batch mates in itself was an experience. The excellent facilitation from professors helped me train to deal with corporate and life pressure which are inevitable in everyone's lives including me. My personality got a complete evolvement through a culture of learning and progressiveness.”</a:t>
            </a:r>
          </a:p>
          <a:p>
            <a:r>
              <a:rPr lang="en-US" sz="2500" dirty="0">
                <a:solidFill>
                  <a:schemeClr val="bg2">
                    <a:lumMod val="75000"/>
                  </a:schemeClr>
                </a:solidFill>
                <a:latin typeface="Times New Roman" charset="0"/>
                <a:ea typeface="Times New Roman" charset="0"/>
                <a:cs typeface="Times New Roman" charset="0"/>
              </a:rPr>
              <a:t>Email: psagarwal1946@gmail.com</a:t>
            </a: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4211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245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250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0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3"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3"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Prabir</a:t>
            </a:r>
            <a:r>
              <a:rPr lang="en-US" sz="3200" dirty="0">
                <a:solidFill>
                  <a:schemeClr val="bg1"/>
                </a:solidFill>
                <a:latin typeface="Times New Roman" charset="0"/>
                <a:ea typeface="Times New Roman" charset="0"/>
                <a:cs typeface="Times New Roman" charset="0"/>
              </a:rPr>
              <a:t> G. </a:t>
            </a:r>
            <a:r>
              <a:rPr lang="en-US" sz="3200" dirty="0" err="1">
                <a:solidFill>
                  <a:schemeClr val="bg1"/>
                </a:solidFill>
                <a:latin typeface="Times New Roman" charset="0"/>
                <a:ea typeface="Times New Roman" charset="0"/>
                <a:cs typeface="Times New Roman" charset="0"/>
              </a:rPr>
              <a:t>Thakurta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1246495"/>
          </a:xfrm>
          <a:prstGeom prst="rect">
            <a:avLst/>
          </a:prstGeom>
          <a:noFill/>
        </p:spPr>
        <p:txBody>
          <a:bodyPr wrap="square" rtlCol="0">
            <a:spAutoFit/>
          </a:bodyPr>
          <a:lstStyle/>
          <a:p>
            <a:r>
              <a:rPr lang="en-US" sz="2500" dirty="0">
                <a:solidFill>
                  <a:schemeClr val="bg2">
                    <a:lumMod val="50000"/>
                  </a:schemeClr>
                </a:solidFill>
                <a:latin typeface="Times New Roman" charset="0"/>
                <a:ea typeface="Times New Roman" charset="0"/>
                <a:cs typeface="Times New Roman" charset="0"/>
              </a:rPr>
              <a:t>“IIT changed me by teaching how to face the challenges in life with passion and compassion and the basics of entrepreneurship and innovation.”</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hydrolub@vsnl.com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21149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76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81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81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3" cy="332879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3" cy="332879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Premsagar</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Chhabra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616101"/>
          </a:xfrm>
          <a:prstGeom prst="rect">
            <a:avLst/>
          </a:prstGeom>
          <a:noFill/>
        </p:spPr>
        <p:txBody>
          <a:bodyPr wrap="square" rtlCol="0">
            <a:spAutoFit/>
          </a:bodyPr>
          <a:lstStyle/>
          <a:p>
            <a:r>
              <a:rPr lang="en-IN" sz="1900" dirty="0">
                <a:solidFill>
                  <a:schemeClr val="tx1">
                    <a:lumMod val="50000"/>
                    <a:lumOff val="50000"/>
                  </a:schemeClr>
                </a:solidFill>
                <a:latin typeface="Times New Roman" charset="0"/>
                <a:ea typeface="Times New Roman" charset="0"/>
                <a:cs typeface="Times New Roman" charset="0"/>
              </a:rPr>
              <a:t>“To my mind, the best thing that IIT provided was perhaps the coming together of the intellectual capital of the country, growing in knowledge &amp; intellect year after year, eventually leading to the creation &amp; growth of ‘Brand IIT’ through the subsequent deeds &amp; accomplishments of Alumni in the Professional World.  There remains the challenge of taking initiatives in the turnaround of psychological mind sets, which are at the root of conflict, division in the society; leading to wars, terrorism, poverty &amp; ultimately continued threat to peace.  Remember, someone having stated rightly that “Not everything that is faced can be changed but nothing can be changed unless it is faced”. </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tmssvadodara@gmail.com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706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306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311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311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R. K. </a:t>
            </a:r>
            <a:r>
              <a:rPr lang="en-US" sz="3200" dirty="0" err="1">
                <a:solidFill>
                  <a:schemeClr val="bg1"/>
                </a:solidFill>
                <a:latin typeface="Times New Roman" charset="0"/>
                <a:ea typeface="Times New Roman" charset="0"/>
                <a:cs typeface="Times New Roman" charset="0"/>
              </a:rPr>
              <a:t>Caprihan</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“IIT brought a spoilt lad like me down to earth; ready to face the world. </a:t>
            </a:r>
            <a:br>
              <a:rPr lang="en-IN" sz="2500" dirty="0">
                <a:solidFill>
                  <a:schemeClr val="bg2">
                    <a:lumMod val="50000"/>
                  </a:schemeClr>
                </a:solidFill>
                <a:latin typeface="Times New Roman" charset="0"/>
                <a:ea typeface="Times New Roman" charset="0"/>
                <a:cs typeface="Times New Roman" charset="0"/>
              </a:rPr>
            </a:br>
            <a:r>
              <a:rPr lang="en-IN" sz="2500" dirty="0">
                <a:solidFill>
                  <a:schemeClr val="bg2">
                    <a:lumMod val="50000"/>
                  </a:schemeClr>
                </a:solidFill>
                <a:latin typeface="Times New Roman" charset="0"/>
                <a:ea typeface="Times New Roman" charset="0"/>
                <a:cs typeface="Times New Roman" charset="0"/>
              </a:rPr>
              <a:t>Like a boxer I could get knocked, yet rise again; made me accept and respect people from all walks of life and differentiate good from the bad Thank you, IIT </a:t>
            </a:r>
            <a:r>
              <a:rPr lang="en-IN" sz="2500" dirty="0" err="1">
                <a:solidFill>
                  <a:schemeClr val="bg2">
                    <a:lumMod val="50000"/>
                  </a:schemeClr>
                </a:solidFill>
                <a:latin typeface="Times New Roman" charset="0"/>
                <a:ea typeface="Times New Roman" charset="0"/>
                <a:cs typeface="Times New Roman" charset="0"/>
              </a:rPr>
              <a:t>Kharagpur</a:t>
            </a:r>
            <a:r>
              <a:rPr lang="en-IN" sz="2500" dirty="0">
                <a:solidFill>
                  <a:schemeClr val="bg2">
                    <a:lumMod val="50000"/>
                  </a:schemeClr>
                </a:solidFill>
                <a:latin typeface="Times New Roman" charset="0"/>
                <a:ea typeface="Times New Roman" charset="0"/>
                <a:cs typeface="Times New Roman" charset="0"/>
              </a:rPr>
              <a:t>.”</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rk@caprihan.com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endParaRPr lang="en-US"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680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14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19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19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R. </a:t>
            </a:r>
            <a:r>
              <a:rPr lang="en-US" sz="3200" dirty="0" err="1">
                <a:solidFill>
                  <a:schemeClr val="bg1"/>
                </a:solidFill>
                <a:latin typeface="Times New Roman" charset="0"/>
                <a:ea typeface="Times New Roman" charset="0"/>
                <a:cs typeface="Times New Roman" charset="0"/>
              </a:rPr>
              <a:t>Gopalakrishnan</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“IIT changed me by teaching me the </a:t>
            </a:r>
            <a:r>
              <a:rPr lang="en-IN" sz="2500" u="sng" dirty="0">
                <a:solidFill>
                  <a:schemeClr val="bg2">
                    <a:lumMod val="50000"/>
                  </a:schemeClr>
                </a:solidFill>
                <a:latin typeface="Times New Roman" charset="0"/>
                <a:ea typeface="Times New Roman" charset="0"/>
                <a:cs typeface="Times New Roman" charset="0"/>
              </a:rPr>
              <a:t>essence</a:t>
            </a:r>
            <a:r>
              <a:rPr lang="en-IN" sz="2500" dirty="0">
                <a:solidFill>
                  <a:schemeClr val="bg2">
                    <a:lumMod val="50000"/>
                  </a:schemeClr>
                </a:solidFill>
                <a:latin typeface="Times New Roman" charset="0"/>
                <a:ea typeface="Times New Roman" charset="0"/>
                <a:cs typeface="Times New Roman" charset="0"/>
              </a:rPr>
              <a:t> of leadership: the difference between between technology and human relationship, between intellect and heart, between smart and effective leaders. Huge deal.”</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rgopal@themindworks.me</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endParaRPr lang="en-US"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3826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05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10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10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0" cy="33287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0" cy="3328791"/>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Rakesh Varma</a:t>
            </a:r>
          </a:p>
        </p:txBody>
      </p:sp>
      <p:sp>
        <p:nvSpPr>
          <p:cNvPr id="15" name="TextBox 14"/>
          <p:cNvSpPr txBox="1"/>
          <p:nvPr/>
        </p:nvSpPr>
        <p:spPr>
          <a:xfrm>
            <a:off x="596401" y="4125435"/>
            <a:ext cx="10278219" cy="2800767"/>
          </a:xfrm>
          <a:prstGeom prst="rect">
            <a:avLst/>
          </a:prstGeom>
          <a:noFill/>
        </p:spPr>
        <p:txBody>
          <a:bodyPr wrap="square" rtlCol="0">
            <a:spAutoFit/>
          </a:bodyPr>
          <a:lstStyle/>
          <a:p>
            <a:r>
              <a:rPr lang="en-IN" sz="2100" dirty="0">
                <a:solidFill>
                  <a:schemeClr val="tx1">
                    <a:lumMod val="50000"/>
                    <a:lumOff val="50000"/>
                  </a:schemeClr>
                </a:solidFill>
                <a:latin typeface="Times New Roman" charset="0"/>
                <a:ea typeface="Times New Roman" charset="0"/>
                <a:cs typeface="Times New Roman" charset="0"/>
              </a:rPr>
              <a:t>“Coming to IIT gave a new prospective to my life. Not only it nurtured my technical abilities to be a successful Engineer but also taught me various life skills. Coming out from comfort and love of home, to learn with people from all over the country as batch mates in itself was an experience. The excellent facilitation from professors helped me train to deal with corporate and life pressure which are inevitable in everyone's lives including me. My personality got a complete evolvement through a culture of learning and progressiveness.”</a:t>
            </a:r>
          </a:p>
          <a:p>
            <a:r>
              <a:rPr lang="en-US" sz="2500" dirty="0">
                <a:solidFill>
                  <a:schemeClr val="bg2">
                    <a:lumMod val="75000"/>
                  </a:schemeClr>
                </a:solidFill>
                <a:latin typeface="Times New Roman" charset="0"/>
                <a:ea typeface="Times New Roman" charset="0"/>
                <a:cs typeface="Times New Roman" charset="0"/>
              </a:rPr>
              <a:t>Email: rakeshbverma45@gmail.com</a:t>
            </a: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18699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246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251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1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39" cy="33287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0" cy="3328791"/>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Ram L </a:t>
            </a:r>
            <a:r>
              <a:rPr lang="en-US" sz="3200" dirty="0" err="1">
                <a:solidFill>
                  <a:schemeClr val="bg1"/>
                </a:solidFill>
                <a:latin typeface="Times New Roman" charset="0"/>
                <a:ea typeface="Times New Roman" charset="0"/>
                <a:cs typeface="Times New Roman" charset="0"/>
              </a:rPr>
              <a:t>Garg</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785378"/>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“Electrification of my village in 1958 decided my future. With this goal in mind, I managed to get into IIT KGP EE. Hats off to my Alma Mater that transformed brass in me to Gold and I, enthusiastically, joined and played a leading role of a “Practical and Committed Chartered Engineer” in the Intra and inter-national Power Industry.”</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engineergarg@yahoo.com.au</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3129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59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64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64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Ram </a:t>
            </a:r>
            <a:r>
              <a:rPr lang="en-US" sz="3200" dirty="0" err="1">
                <a:solidFill>
                  <a:schemeClr val="bg1"/>
                </a:solidFill>
                <a:latin typeface="Times New Roman" charset="0"/>
                <a:ea typeface="Times New Roman" charset="0"/>
                <a:cs typeface="Times New Roman" charset="0"/>
              </a:rPr>
              <a:t>Khurana</a:t>
            </a:r>
            <a:endParaRPr lang="en-US" sz="3200" dirty="0">
              <a:solidFill>
                <a:schemeClr val="bg1"/>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
        <p:nvSpPr>
          <p:cNvPr id="13" name="TextBox 12"/>
          <p:cNvSpPr txBox="1"/>
          <p:nvPr/>
        </p:nvSpPr>
        <p:spPr>
          <a:xfrm>
            <a:off x="596401" y="4125435"/>
            <a:ext cx="10278219" cy="1631216"/>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“It opened up the world of opportunities.”</a:t>
            </a:r>
          </a:p>
          <a:p>
            <a:endParaRPr lang="en-US" sz="2500" dirty="0">
              <a:solidFill>
                <a:schemeClr val="bg2">
                  <a:lumMod val="75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ramkhurana@hotmail.com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spTree>
    <p:extLst>
      <p:ext uri="{BB962C8B-B14F-4D97-AF65-F5344CB8AC3E}">
        <p14:creationId xmlns:p14="http://schemas.microsoft.com/office/powerpoint/2010/main" val="5882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0" cy="33287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0" cy="3328791"/>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Ravinder</a:t>
            </a:r>
            <a:r>
              <a:rPr lang="en-US" sz="3200" dirty="0">
                <a:solidFill>
                  <a:schemeClr val="bg1"/>
                </a:solidFill>
                <a:latin typeface="Times New Roman" charset="0"/>
                <a:ea typeface="Times New Roman" charset="0"/>
                <a:cs typeface="Times New Roman" charset="0"/>
              </a:rPr>
              <a:t> Bhatia</a:t>
            </a: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“How so ever , deprived / underprivileged one may be, IIT teaches and-provides ways and means and opportunities to achieve one's dreams.”</a:t>
            </a:r>
          </a:p>
          <a:p>
            <a:endParaRPr lang="en-US" sz="2500" dirty="0">
              <a:solidFill>
                <a:schemeClr val="bg2">
                  <a:lumMod val="75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ravinder_bhatia@hotmail.com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4600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79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84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84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Amitav</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Rath</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US" sz="2500" dirty="0">
                <a:solidFill>
                  <a:schemeClr val="tx1">
                    <a:lumMod val="50000"/>
                    <a:lumOff val="50000"/>
                  </a:schemeClr>
                </a:solidFill>
                <a:latin typeface="Times New Roman" charset="0"/>
                <a:ea typeface="Times New Roman" charset="0"/>
                <a:cs typeface="Times New Roman" charset="0"/>
              </a:rPr>
              <a:t>“Leaving home for </a:t>
            </a:r>
            <a:r>
              <a:rPr lang="en-US" sz="2500" dirty="0" err="1">
                <a:solidFill>
                  <a:schemeClr val="tx1">
                    <a:lumMod val="50000"/>
                    <a:lumOff val="50000"/>
                  </a:schemeClr>
                </a:solidFill>
                <a:latin typeface="Times New Roman" charset="0"/>
                <a:ea typeface="Times New Roman" charset="0"/>
                <a:cs typeface="Times New Roman" charset="0"/>
              </a:rPr>
              <a:t>Kharagpur</a:t>
            </a:r>
            <a:r>
              <a:rPr lang="en-US" sz="2500" dirty="0">
                <a:solidFill>
                  <a:schemeClr val="tx1">
                    <a:lumMod val="50000"/>
                    <a:lumOff val="50000"/>
                  </a:schemeClr>
                </a:solidFill>
                <a:latin typeface="Times New Roman" charset="0"/>
                <a:ea typeface="Times New Roman" charset="0"/>
                <a:cs typeface="Times New Roman" charset="0"/>
              </a:rPr>
              <a:t> in 1967 was the first step in a long journey of learning for me.</a:t>
            </a:r>
            <a:br>
              <a:rPr lang="en-US" sz="2500" dirty="0">
                <a:solidFill>
                  <a:schemeClr val="tx1">
                    <a:lumMod val="50000"/>
                    <a:lumOff val="50000"/>
                  </a:schemeClr>
                </a:solidFill>
                <a:latin typeface="Times New Roman" charset="0"/>
                <a:ea typeface="Times New Roman" charset="0"/>
                <a:cs typeface="Times New Roman" charset="0"/>
              </a:rPr>
            </a:br>
            <a:r>
              <a:rPr lang="en-US" sz="2500" dirty="0">
                <a:solidFill>
                  <a:schemeClr val="tx1">
                    <a:lumMod val="50000"/>
                    <a:lumOff val="50000"/>
                  </a:schemeClr>
                </a:solidFill>
                <a:latin typeface="Times New Roman" charset="0"/>
                <a:ea typeface="Times New Roman" charset="0"/>
                <a:cs typeface="Times New Roman" charset="0"/>
              </a:rPr>
              <a:t>It began with learning about amazing and diverse people and histories, with science and engineering, veering off to mathematics and economics, to rational decisions, and finally, to irrationality in the human condition.”</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amitavrath@gmail.com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8694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49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54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54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S. </a:t>
            </a:r>
            <a:r>
              <a:rPr lang="en-US" sz="3200" dirty="0" err="1">
                <a:solidFill>
                  <a:schemeClr val="bg1"/>
                </a:solidFill>
                <a:latin typeface="Times New Roman" charset="0"/>
                <a:ea typeface="Times New Roman" charset="0"/>
                <a:cs typeface="Times New Roman" charset="0"/>
              </a:rPr>
              <a:t>Murali</a:t>
            </a:r>
            <a:r>
              <a:rPr lang="en-US" sz="3200" dirty="0">
                <a:solidFill>
                  <a:schemeClr val="bg1"/>
                </a:solidFill>
                <a:latin typeface="Times New Roman" charset="0"/>
                <a:ea typeface="Times New Roman" charset="0"/>
                <a:cs typeface="Times New Roman" charset="0"/>
              </a:rPr>
              <a:t> Kumar</a:t>
            </a: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US" sz="2500" dirty="0">
                <a:solidFill>
                  <a:schemeClr val="tx1">
                    <a:lumMod val="50000"/>
                    <a:lumOff val="50000"/>
                  </a:schemeClr>
                </a:solidFill>
                <a:latin typeface="Times New Roman" charset="0"/>
                <a:ea typeface="Times New Roman" charset="0"/>
                <a:cs typeface="Times New Roman" charset="0"/>
              </a:rPr>
              <a:t>“The accidental </a:t>
            </a:r>
            <a:r>
              <a:rPr lang="en-US" sz="2500" dirty="0" err="1">
                <a:solidFill>
                  <a:schemeClr val="tx1">
                    <a:lumMod val="50000"/>
                    <a:lumOff val="50000"/>
                  </a:schemeClr>
                </a:solidFill>
                <a:latin typeface="Times New Roman" charset="0"/>
                <a:ea typeface="Times New Roman" charset="0"/>
                <a:cs typeface="Times New Roman" charset="0"/>
              </a:rPr>
              <a:t>IITian</a:t>
            </a:r>
            <a:r>
              <a:rPr lang="en-US" sz="2500" dirty="0">
                <a:solidFill>
                  <a:schemeClr val="tx1">
                    <a:lumMod val="50000"/>
                    <a:lumOff val="50000"/>
                  </a:schemeClr>
                </a:solidFill>
                <a:latin typeface="Times New Roman" charset="0"/>
                <a:ea typeface="Times New Roman" charset="0"/>
                <a:cs typeface="Times New Roman" charset="0"/>
              </a:rPr>
              <a:t>: Although my decision to write the test was an accident, IIT has prepared me for the journey of life. The baptism by fire has given me the ability to attack problems with tenacity till practical solutions are reached either by design or even by '</a:t>
            </a:r>
            <a:r>
              <a:rPr lang="en-US" sz="2500" dirty="0" err="1">
                <a:solidFill>
                  <a:schemeClr val="tx1">
                    <a:lumMod val="50000"/>
                    <a:lumOff val="50000"/>
                  </a:schemeClr>
                </a:solidFill>
                <a:latin typeface="Times New Roman" charset="0"/>
                <a:ea typeface="Times New Roman" charset="0"/>
                <a:cs typeface="Times New Roman" charset="0"/>
              </a:rPr>
              <a:t>Jugaad</a:t>
            </a:r>
            <a:r>
              <a:rPr lang="en-US" sz="2500" dirty="0">
                <a:solidFill>
                  <a:schemeClr val="tx1">
                    <a:lumMod val="50000"/>
                    <a:lumOff val="50000"/>
                  </a:schemeClr>
                </a:solidFill>
                <a:latin typeface="Times New Roman" charset="0"/>
                <a:ea typeface="Times New Roman" charset="0"/>
                <a:cs typeface="Times New Roman" charset="0"/>
              </a:rPr>
              <a:t>’. ”</a:t>
            </a:r>
          </a:p>
          <a:p>
            <a:endParaRPr lang="en-US" sz="2500" dirty="0">
              <a:solidFill>
                <a:schemeClr val="tx1">
                  <a:lumMod val="50000"/>
                  <a:lumOff val="50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siruguri2001@gmail.com</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0234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34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9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9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38" cy="33287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38" cy="3328790"/>
          </a:xfrm>
          <a:prstGeom prst="rect">
            <a:avLst/>
          </a:prstGeom>
          <a:ln>
            <a:solidFill>
              <a:schemeClr val="accent1"/>
            </a:solidFill>
          </a:ln>
        </p:spPr>
      </p:pic>
      <p:sp>
        <p:nvSpPr>
          <p:cNvPr id="14" name="TextBox 13"/>
          <p:cNvSpPr txBox="1"/>
          <p:nvPr/>
        </p:nvSpPr>
        <p:spPr>
          <a:xfrm>
            <a:off x="7464611" y="2850800"/>
            <a:ext cx="3793001"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S V Singh</a:t>
            </a: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“During my </a:t>
            </a:r>
            <a:r>
              <a:rPr lang="en-IN" sz="2500" dirty="0" err="1">
                <a:solidFill>
                  <a:schemeClr val="tx1">
                    <a:lumMod val="50000"/>
                    <a:lumOff val="50000"/>
                  </a:schemeClr>
                </a:solidFill>
                <a:latin typeface="Times New Roman" charset="0"/>
                <a:ea typeface="Times New Roman" charset="0"/>
                <a:cs typeface="Times New Roman" charset="0"/>
              </a:rPr>
              <a:t>iit</a:t>
            </a:r>
            <a:r>
              <a:rPr lang="en-IN" sz="2500" dirty="0">
                <a:solidFill>
                  <a:schemeClr val="tx1">
                    <a:lumMod val="50000"/>
                    <a:lumOff val="50000"/>
                  </a:schemeClr>
                </a:solidFill>
                <a:latin typeface="Times New Roman" charset="0"/>
                <a:ea typeface="Times New Roman" charset="0"/>
                <a:cs typeface="Times New Roman" charset="0"/>
              </a:rPr>
              <a:t> days I learnt the art of pretending to be busy while remaining to be easy. This trait was of great help in my transition from architecture to banking &amp; now to farming. A very enjoyable journey.”</a:t>
            </a:r>
          </a:p>
          <a:p>
            <a:r>
              <a:rPr lang="en-US" sz="2500" dirty="0">
                <a:solidFill>
                  <a:schemeClr val="bg2">
                    <a:lumMod val="75000"/>
                  </a:schemeClr>
                </a:solidFill>
                <a:latin typeface="Times New Roman" charset="0"/>
                <a:ea typeface="Times New Roman" charset="0"/>
                <a:cs typeface="Times New Roman" charset="0"/>
              </a:rPr>
              <a:t>Email: svsingh35@gmail.com</a:t>
            </a: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648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02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07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07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S. </a:t>
            </a:r>
            <a:r>
              <a:rPr lang="en-US" sz="3200" dirty="0" err="1">
                <a:solidFill>
                  <a:schemeClr val="bg1"/>
                </a:solidFill>
                <a:latin typeface="Times New Roman" charset="0"/>
                <a:ea typeface="Times New Roman" charset="0"/>
                <a:cs typeface="Times New Roman" charset="0"/>
              </a:rPr>
              <a:t>Visweshwaran</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US" sz="2500" dirty="0">
                <a:solidFill>
                  <a:schemeClr val="tx1">
                    <a:lumMod val="50000"/>
                    <a:lumOff val="50000"/>
                  </a:schemeClr>
                </a:solidFill>
                <a:latin typeface="Times New Roman" charset="0"/>
                <a:ea typeface="Times New Roman" charset="0"/>
                <a:cs typeface="Times New Roman" charset="0"/>
              </a:rPr>
              <a:t>“When I came to </a:t>
            </a:r>
            <a:r>
              <a:rPr lang="en-US" sz="2500" dirty="0" err="1">
                <a:solidFill>
                  <a:schemeClr val="tx1">
                    <a:lumMod val="50000"/>
                    <a:lumOff val="50000"/>
                  </a:schemeClr>
                </a:solidFill>
                <a:latin typeface="Times New Roman" charset="0"/>
                <a:ea typeface="Times New Roman" charset="0"/>
                <a:cs typeface="Times New Roman" charset="0"/>
              </a:rPr>
              <a:t>Kharagpur</a:t>
            </a:r>
            <a:r>
              <a:rPr lang="en-US" sz="2500" dirty="0">
                <a:solidFill>
                  <a:schemeClr val="tx1">
                    <a:lumMod val="50000"/>
                    <a:lumOff val="50000"/>
                  </a:schemeClr>
                </a:solidFill>
                <a:latin typeface="Times New Roman" charset="0"/>
                <a:ea typeface="Times New Roman" charset="0"/>
                <a:cs typeface="Times New Roman" charset="0"/>
              </a:rPr>
              <a:t>, I suddenly found myself in the midst of students who were lot brighter and smarter than me. Thanks to IIT, their smartness and brightness rubbed off a little on me which has helped later in life.”</a:t>
            </a:r>
          </a:p>
          <a:p>
            <a:endParaRPr lang="en-US" sz="2500" dirty="0">
              <a:solidFill>
                <a:schemeClr val="tx1">
                  <a:lumMod val="50000"/>
                  <a:lumOff val="50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svishu@gmail.com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16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07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12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12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Sahab</a:t>
            </a:r>
            <a:r>
              <a:rPr lang="en-US" sz="3200" dirty="0">
                <a:solidFill>
                  <a:schemeClr val="bg1"/>
                </a:solidFill>
                <a:latin typeface="Times New Roman" charset="0"/>
                <a:ea typeface="Times New Roman" charset="0"/>
                <a:cs typeface="Times New Roman" charset="0"/>
              </a:rPr>
              <a:t> Saran</a:t>
            </a: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“IIT strengthened my scientific &amp; technology based understanding of the surroundings and prepared me to face the world. In addition, it help me to learn time management for completion of tasks against very tight time schedules, while enjoying camaraderie.”</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saransahab@hotmail.com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7375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27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2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2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Samir Sharma</a:t>
            </a:r>
          </a:p>
        </p:txBody>
      </p:sp>
      <p:sp>
        <p:nvSpPr>
          <p:cNvPr id="15" name="TextBox 14"/>
          <p:cNvSpPr txBox="1"/>
          <p:nvPr/>
        </p:nvSpPr>
        <p:spPr>
          <a:xfrm>
            <a:off x="596401" y="4125435"/>
            <a:ext cx="10278219" cy="2231380"/>
          </a:xfrm>
          <a:prstGeom prst="rect">
            <a:avLst/>
          </a:prstGeom>
          <a:noFill/>
        </p:spPr>
        <p:txBody>
          <a:bodyPr wrap="square" rtlCol="0">
            <a:spAutoFit/>
          </a:bodyPr>
          <a:lstStyle/>
          <a:p>
            <a:r>
              <a:rPr lang="en-IN" sz="2300" dirty="0">
                <a:solidFill>
                  <a:schemeClr val="tx1">
                    <a:lumMod val="50000"/>
                    <a:lumOff val="50000"/>
                  </a:schemeClr>
                </a:solidFill>
                <a:latin typeface="Times New Roman" charset="0"/>
                <a:ea typeface="Times New Roman" charset="0"/>
                <a:cs typeface="Times New Roman" charset="0"/>
              </a:rPr>
              <a:t>“Being holed up for good five years in IIT (</a:t>
            </a:r>
            <a:r>
              <a:rPr lang="en-IN" sz="2300" dirty="0" err="1">
                <a:solidFill>
                  <a:schemeClr val="tx1">
                    <a:lumMod val="50000"/>
                    <a:lumOff val="50000"/>
                  </a:schemeClr>
                </a:solidFill>
                <a:latin typeface="Times New Roman" charset="0"/>
                <a:ea typeface="Times New Roman" charset="0"/>
                <a:cs typeface="Times New Roman" charset="0"/>
              </a:rPr>
              <a:t>Kgp</a:t>
            </a:r>
            <a:r>
              <a:rPr lang="en-IN" sz="2300" dirty="0">
                <a:solidFill>
                  <a:schemeClr val="tx1">
                    <a:lumMod val="50000"/>
                    <a:lumOff val="50000"/>
                  </a:schemeClr>
                </a:solidFill>
                <a:latin typeface="Times New Roman" charset="0"/>
                <a:ea typeface="Times New Roman" charset="0"/>
                <a:cs typeface="Times New Roman" charset="0"/>
              </a:rPr>
              <a:t>) among the brightest chaps gave me all I could desire for. Concepts like 'So What', 'Mast </a:t>
            </a:r>
            <a:r>
              <a:rPr lang="en-IN" sz="2300" dirty="0" err="1">
                <a:solidFill>
                  <a:schemeClr val="tx1">
                    <a:lumMod val="50000"/>
                    <a:lumOff val="50000"/>
                  </a:schemeClr>
                </a:solidFill>
                <a:latin typeface="Times New Roman" charset="0"/>
                <a:ea typeface="Times New Roman" charset="0"/>
                <a:cs typeface="Times New Roman" charset="0"/>
              </a:rPr>
              <a:t>Raho</a:t>
            </a:r>
            <a:r>
              <a:rPr lang="en-IN" sz="2300" dirty="0">
                <a:solidFill>
                  <a:schemeClr val="tx1">
                    <a:lumMod val="50000"/>
                    <a:lumOff val="50000"/>
                  </a:schemeClr>
                </a:solidFill>
                <a:latin typeface="Times New Roman" charset="0"/>
                <a:ea typeface="Times New Roman" charset="0"/>
                <a:cs typeface="Times New Roman" charset="0"/>
              </a:rPr>
              <a:t>' has given this diminutive 5'-5.75" person the confidence of standing among the tallest and remain comfortable. The signature image of half-towel clad genius reciting 'Shakespeare' verbatim eggs me on to keep striving for nothing else but 'Excellence'.”</a:t>
            </a:r>
          </a:p>
          <a:p>
            <a:r>
              <a:rPr lang="en-US" sz="2400" dirty="0">
                <a:solidFill>
                  <a:schemeClr val="bg2">
                    <a:lumMod val="75000"/>
                  </a:schemeClr>
                </a:solidFill>
                <a:latin typeface="Times New Roman" charset="0"/>
                <a:ea typeface="Times New Roman" charset="0"/>
                <a:cs typeface="Times New Roman" charset="0"/>
              </a:rPr>
              <a:t>Email: </a:t>
            </a:r>
            <a:r>
              <a:rPr lang="en-US" sz="2400" dirty="0" err="1">
                <a:solidFill>
                  <a:schemeClr val="bg2">
                    <a:lumMod val="75000"/>
                  </a:schemeClr>
                </a:solidFill>
                <a:latin typeface="Times New Roman" charset="0"/>
                <a:ea typeface="Times New Roman" charset="0"/>
                <a:cs typeface="Times New Roman" charset="0"/>
              </a:rPr>
              <a:t>samirneeta@gmail.com</a:t>
            </a:r>
            <a:r>
              <a:rPr lang="en-IN" sz="2300" dirty="0">
                <a:solidFill>
                  <a:schemeClr val="tx1">
                    <a:lumMod val="50000"/>
                    <a:lumOff val="50000"/>
                  </a:schemeClr>
                </a:solidFill>
                <a:latin typeface="Times New Roman" charset="0"/>
                <a:ea typeface="Times New Roman" charset="0"/>
                <a:cs typeface="Times New Roman" charset="0"/>
              </a:rPr>
              <a:t> </a:t>
            </a:r>
            <a:endParaRPr lang="en-US" sz="2300" dirty="0">
              <a:solidFill>
                <a:schemeClr val="tx1">
                  <a:lumMod val="50000"/>
                  <a:lumOff val="50000"/>
                </a:schemeClr>
              </a:solidFill>
              <a:latin typeface="Times New Roman" charset="0"/>
              <a:ea typeface="Times New Roman" charset="0"/>
              <a:cs typeface="Times New Roman"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3436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84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89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89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Satish </a:t>
            </a:r>
            <a:r>
              <a:rPr lang="en-US" sz="3200" dirty="0" err="1">
                <a:solidFill>
                  <a:schemeClr val="bg1"/>
                </a:solidFill>
                <a:latin typeface="Times New Roman" charset="0"/>
                <a:ea typeface="Times New Roman" charset="0"/>
                <a:cs typeface="Times New Roman" charset="0"/>
              </a:rPr>
              <a:t>Sud</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“IIT really changed and set the direction of where we are today. IIT provided the basic foundation on which I was able to build an International career. IIT as the starting point gave credibility to our credentials and from there it was possible with hard work to follow and achieve our ambitions.”</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satish_sud@hotmail.com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3521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42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47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47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39" cy="33287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39" cy="3328791"/>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Satya </a:t>
            </a:r>
            <a:r>
              <a:rPr lang="en-US" sz="3200" dirty="0" err="1">
                <a:solidFill>
                  <a:schemeClr val="bg1"/>
                </a:solidFill>
                <a:latin typeface="Times New Roman" charset="0"/>
                <a:ea typeface="Times New Roman" charset="0"/>
                <a:cs typeface="Times New Roman" charset="0"/>
              </a:rPr>
              <a:t>Narain</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Pasari</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785378"/>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“Coming from business community to IIT KGP in 1962 was very </a:t>
            </a:r>
            <a:r>
              <a:rPr lang="en-IN" sz="2500" dirty="0" err="1">
                <a:solidFill>
                  <a:schemeClr val="tx1">
                    <a:lumMod val="50000"/>
                    <a:lumOff val="50000"/>
                  </a:schemeClr>
                </a:solidFill>
                <a:latin typeface="Times New Roman" charset="0"/>
                <a:ea typeface="Times New Roman" charset="0"/>
                <a:cs typeface="Times New Roman" charset="0"/>
              </a:rPr>
              <a:t>significant.My</a:t>
            </a:r>
            <a:r>
              <a:rPr lang="en-IN" sz="2500" dirty="0">
                <a:solidFill>
                  <a:schemeClr val="tx1">
                    <a:lumMod val="50000"/>
                    <a:lumOff val="50000"/>
                  </a:schemeClr>
                </a:solidFill>
                <a:latin typeface="Times New Roman" charset="0"/>
                <a:ea typeface="Times New Roman" charset="0"/>
                <a:cs typeface="Times New Roman" charset="0"/>
              </a:rPr>
              <a:t> years at IIT were very productive and informative. The </a:t>
            </a:r>
            <a:br>
              <a:rPr lang="en-IN" sz="2500" dirty="0">
                <a:solidFill>
                  <a:schemeClr val="tx1">
                    <a:lumMod val="50000"/>
                    <a:lumOff val="50000"/>
                  </a:schemeClr>
                </a:solidFill>
                <a:latin typeface="Times New Roman" charset="0"/>
                <a:ea typeface="Times New Roman" charset="0"/>
                <a:cs typeface="Times New Roman" charset="0"/>
              </a:rPr>
            </a:br>
            <a:r>
              <a:rPr lang="en-IN" sz="2500" dirty="0">
                <a:solidFill>
                  <a:schemeClr val="tx1">
                    <a:lumMod val="50000"/>
                    <a:lumOff val="50000"/>
                  </a:schemeClr>
                </a:solidFill>
                <a:latin typeface="Times New Roman" charset="0"/>
                <a:ea typeface="Times New Roman" charset="0"/>
                <a:cs typeface="Times New Roman" charset="0"/>
              </a:rPr>
              <a:t>best part was to proceed in life with confidence and self discipline after </a:t>
            </a:r>
            <a:r>
              <a:rPr lang="en-IN" sz="2500" dirty="0" err="1">
                <a:solidFill>
                  <a:schemeClr val="tx1">
                    <a:lumMod val="50000"/>
                    <a:lumOff val="50000"/>
                  </a:schemeClr>
                </a:solidFill>
                <a:latin typeface="Times New Roman" charset="0"/>
                <a:ea typeface="Times New Roman" charset="0"/>
                <a:cs typeface="Times New Roman" charset="0"/>
              </a:rPr>
              <a:t>graduation.Going</a:t>
            </a:r>
            <a:r>
              <a:rPr lang="en-IN" sz="2500" dirty="0">
                <a:solidFill>
                  <a:schemeClr val="tx1">
                    <a:lumMod val="50000"/>
                    <a:lumOff val="50000"/>
                  </a:schemeClr>
                </a:solidFill>
                <a:latin typeface="Times New Roman" charset="0"/>
                <a:ea typeface="Times New Roman" charset="0"/>
                <a:cs typeface="Times New Roman" charset="0"/>
              </a:rPr>
              <a:t> To IIT after 50 years had been very enjoying and fulfilling experience.”</a:t>
            </a:r>
            <a:endParaRPr lang="en-US" sz="2500" dirty="0">
              <a:solidFill>
                <a:schemeClr val="tx1">
                  <a:lumMod val="50000"/>
                  <a:lumOff val="50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rohitchem@rediffmail.com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4528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43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48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48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3"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3"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Shankar Mukherjee</a:t>
            </a:r>
          </a:p>
        </p:txBody>
      </p:sp>
      <p:sp>
        <p:nvSpPr>
          <p:cNvPr id="15" name="TextBox 14"/>
          <p:cNvSpPr txBox="1"/>
          <p:nvPr/>
        </p:nvSpPr>
        <p:spPr>
          <a:xfrm>
            <a:off x="596401" y="4125435"/>
            <a:ext cx="10278219" cy="2785378"/>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“Till age sixteen, I grew up in Kolkata amidst Bengali customs and traditions. I went beyond Bengal when I entered IIT, </a:t>
            </a:r>
            <a:r>
              <a:rPr lang="en-IN" sz="2500" dirty="0" err="1">
                <a:solidFill>
                  <a:schemeClr val="bg2">
                    <a:lumMod val="50000"/>
                  </a:schemeClr>
                </a:solidFill>
                <a:latin typeface="Times New Roman" charset="0"/>
                <a:ea typeface="Times New Roman" charset="0"/>
                <a:cs typeface="Times New Roman" charset="0"/>
              </a:rPr>
              <a:t>Kharagpur</a:t>
            </a:r>
            <a:r>
              <a:rPr lang="en-IN" sz="2500" dirty="0">
                <a:solidFill>
                  <a:schemeClr val="bg2">
                    <a:lumMod val="50000"/>
                  </a:schemeClr>
                </a:solidFill>
                <a:latin typeface="Times New Roman" charset="0"/>
                <a:ea typeface="Times New Roman" charset="0"/>
                <a:cs typeface="Times New Roman" charset="0"/>
              </a:rPr>
              <a:t>, where students from all corners of India congregated. IIT taught me cosmopolitanism, which has stayed with me ever since.”</a:t>
            </a:r>
          </a:p>
          <a:p>
            <a:endParaRPr lang="en-IN" sz="2500" dirty="0">
              <a:solidFill>
                <a:schemeClr val="bg2">
                  <a:lumMod val="50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mukherjee.shankar@gmail.com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5553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27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2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2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39" cy="33287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39" cy="3328790"/>
          </a:xfrm>
          <a:prstGeom prst="rect">
            <a:avLst/>
          </a:prstGeom>
        </p:spPr>
      </p:pic>
      <p:sp>
        <p:nvSpPr>
          <p:cNvPr id="14" name="TextBox 13"/>
          <p:cNvSpPr txBox="1"/>
          <p:nvPr/>
        </p:nvSpPr>
        <p:spPr>
          <a:xfrm>
            <a:off x="7464611" y="2850800"/>
            <a:ext cx="3793001"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Subendhu</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Chaudhuri</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3077766"/>
          </a:xfrm>
          <a:prstGeom prst="rect">
            <a:avLst/>
          </a:prstGeom>
          <a:noFill/>
        </p:spPr>
        <p:txBody>
          <a:bodyPr wrap="square" rtlCol="0">
            <a:spAutoFit/>
          </a:bodyPr>
          <a:lstStyle/>
          <a:p>
            <a:r>
              <a:rPr lang="en-IN" dirty="0">
                <a:solidFill>
                  <a:schemeClr val="tx1">
                    <a:lumMod val="50000"/>
                    <a:lumOff val="50000"/>
                  </a:schemeClr>
                </a:solidFill>
                <a:latin typeface="Times New Roman" charset="0"/>
                <a:ea typeface="Times New Roman" charset="0"/>
                <a:cs typeface="Times New Roman" charset="0"/>
              </a:rPr>
              <a:t>“I had the audacity of not applying for any entrance examination other than IIT . Getting an admission there was a momentous achievement to my family and friends . But landing there with high hopes and aspirations was not that smooth sailing , we were so much vulnerable coming from vernacular schooling background . Starting from a reasonably high standard gradually slipped  down the merit list and that dented the usual confidence . Though I finished with a upper class degree , I felt how insignificant I am compared to the vast majority of the highly successful students around . A microscope enlarges a tiny object to a huge size , the IIT  acts in my case as a reverse microscope . As my fellow students speak now of their achievements , I feel I am not wrong in my assessment.</a:t>
            </a:r>
            <a:r>
              <a:rPr lang="en-IN" dirty="0">
                <a:solidFill>
                  <a:schemeClr val="tx1">
                    <a:lumMod val="50000"/>
                    <a:lumOff val="50000"/>
                  </a:schemeClr>
                </a:solidFill>
              </a:rPr>
              <a:t>”</a:t>
            </a:r>
          </a:p>
          <a:p>
            <a:r>
              <a:rPr lang="en-US" sz="2500" dirty="0">
                <a:solidFill>
                  <a:schemeClr val="bg2">
                    <a:lumMod val="75000"/>
                  </a:schemeClr>
                </a:solidFill>
                <a:latin typeface="Times New Roman" charset="0"/>
                <a:ea typeface="Times New Roman" charset="0"/>
                <a:cs typeface="Times New Roman" charset="0"/>
              </a:rPr>
              <a:t>Email: subendhu2k5@gmail.com</a:t>
            </a: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6329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339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344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344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882942"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Subhasis</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Chakrabarti</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308324"/>
          </a:xfrm>
          <a:prstGeom prst="rect">
            <a:avLst/>
          </a:prstGeom>
          <a:noFill/>
        </p:spPr>
        <p:txBody>
          <a:bodyPr wrap="square" rtlCol="0">
            <a:spAutoFit/>
          </a:bodyPr>
          <a:lstStyle/>
          <a:p>
            <a:r>
              <a:rPr lang="en-IN" sz="2400" dirty="0">
                <a:solidFill>
                  <a:schemeClr val="tx1">
                    <a:lumMod val="50000"/>
                    <a:lumOff val="50000"/>
                  </a:schemeClr>
                </a:solidFill>
                <a:latin typeface="Times New Roman" charset="0"/>
                <a:ea typeface="Times New Roman" charset="0"/>
                <a:cs typeface="Times New Roman" charset="0"/>
              </a:rPr>
              <a:t>“The multilingual &amp; multicultural atmosphere within the campus and the influence of some of the best teaching brains in the country had a profound effect on a vernacular school educated small town boy. Apart from studies, the various activities in the campus made me learn about </a:t>
            </a:r>
            <a:r>
              <a:rPr lang="en-US" sz="2400" dirty="0">
                <a:solidFill>
                  <a:schemeClr val="tx1">
                    <a:lumMod val="50000"/>
                    <a:lumOff val="50000"/>
                  </a:schemeClr>
                </a:solidFill>
                <a:latin typeface="Times New Roman" charset="0"/>
                <a:ea typeface="Times New Roman" charset="0"/>
                <a:cs typeface="Times New Roman" charset="0"/>
              </a:rPr>
              <a:t>teamwork, collaboration and leadership. IIT made me fighting fit to face the challenges of professional life.”</a:t>
            </a:r>
          </a:p>
          <a:p>
            <a:r>
              <a:rPr lang="en-US" sz="2400" dirty="0">
                <a:solidFill>
                  <a:schemeClr val="bg2">
                    <a:lumMod val="75000"/>
                  </a:schemeClr>
                </a:solidFill>
                <a:latin typeface="Times New Roman" charset="0"/>
                <a:ea typeface="Times New Roman" charset="0"/>
                <a:cs typeface="Times New Roman" charset="0"/>
              </a:rPr>
              <a:t>Email: </a:t>
            </a:r>
            <a:r>
              <a:rPr lang="en-US" sz="2400" dirty="0" err="1">
                <a:solidFill>
                  <a:schemeClr val="bg2">
                    <a:lumMod val="75000"/>
                  </a:schemeClr>
                </a:solidFill>
                <a:latin typeface="Times New Roman" charset="0"/>
                <a:ea typeface="Times New Roman" charset="0"/>
                <a:cs typeface="Times New Roman" charset="0"/>
              </a:rPr>
              <a:t>chakrabarti.subhasis@gmail.com</a:t>
            </a:r>
            <a:endParaRPr lang="en-US" sz="24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6190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86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91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91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Anjan</a:t>
            </a:r>
            <a:r>
              <a:rPr lang="en-US" sz="3200" dirty="0">
                <a:solidFill>
                  <a:schemeClr val="bg1"/>
                </a:solidFill>
                <a:latin typeface="Times New Roman" charset="0"/>
                <a:ea typeface="Times New Roman" charset="0"/>
                <a:cs typeface="Times New Roman" charset="0"/>
              </a:rPr>
              <a:t> Bose</a:t>
            </a:r>
          </a:p>
        </p:txBody>
      </p:sp>
      <p:sp>
        <p:nvSpPr>
          <p:cNvPr id="15" name="TextBox 14"/>
          <p:cNvSpPr txBox="1"/>
          <p:nvPr/>
        </p:nvSpPr>
        <p:spPr>
          <a:xfrm>
            <a:off x="596401" y="4125435"/>
            <a:ext cx="10278219" cy="1631216"/>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“Growing up among the steel mills of </a:t>
            </a:r>
            <a:r>
              <a:rPr lang="en-IN" sz="2500" dirty="0" err="1">
                <a:solidFill>
                  <a:schemeClr val="bg2">
                    <a:lumMod val="50000"/>
                  </a:schemeClr>
                </a:solidFill>
                <a:latin typeface="Times New Roman" charset="0"/>
                <a:ea typeface="Times New Roman" charset="0"/>
                <a:cs typeface="Times New Roman" charset="0"/>
              </a:rPr>
              <a:t>Burnpur</a:t>
            </a:r>
            <a:r>
              <a:rPr lang="en-IN" sz="2500" dirty="0">
                <a:solidFill>
                  <a:schemeClr val="bg2">
                    <a:lumMod val="50000"/>
                  </a:schemeClr>
                </a:solidFill>
                <a:latin typeface="Times New Roman" charset="0"/>
                <a:ea typeface="Times New Roman" charset="0"/>
                <a:cs typeface="Times New Roman" charset="0"/>
              </a:rPr>
              <a:t>, IIT was a sure ticket to a managerial job in one of the factories that dotted my horizon. Instead, this little rural campus gave me the confidence to explore the world.”</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bode@wsu.edu</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7893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02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07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07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3"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3"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Surajit</a:t>
            </a:r>
            <a:r>
              <a:rPr lang="en-US" sz="3200" dirty="0">
                <a:solidFill>
                  <a:schemeClr val="bg1"/>
                </a:solidFill>
                <a:latin typeface="Times New Roman" charset="0"/>
                <a:ea typeface="Times New Roman" charset="0"/>
                <a:cs typeface="Times New Roman" charset="0"/>
              </a:rPr>
              <a:t> Dutta</a:t>
            </a:r>
          </a:p>
        </p:txBody>
      </p:sp>
      <p:sp>
        <p:nvSpPr>
          <p:cNvPr id="15" name="TextBox 14"/>
          <p:cNvSpPr txBox="1"/>
          <p:nvPr/>
        </p:nvSpPr>
        <p:spPr>
          <a:xfrm>
            <a:off x="596401" y="4125435"/>
            <a:ext cx="10493667" cy="2400657"/>
          </a:xfrm>
          <a:prstGeom prst="rect">
            <a:avLst/>
          </a:prstGeom>
          <a:noFill/>
        </p:spPr>
        <p:txBody>
          <a:bodyPr wrap="square" rtlCol="0">
            <a:spAutoFit/>
          </a:bodyPr>
          <a:lstStyle/>
          <a:p>
            <a:r>
              <a:rPr lang="en-US" sz="2500" dirty="0">
                <a:solidFill>
                  <a:schemeClr val="tx1">
                    <a:lumMod val="50000"/>
                    <a:lumOff val="50000"/>
                  </a:schemeClr>
                </a:solidFill>
                <a:latin typeface="Times New Roman" charset="0"/>
                <a:ea typeface="Times New Roman" charset="0"/>
                <a:cs typeface="Times New Roman" charset="0"/>
              </a:rPr>
              <a:t>“Learning at IIT-KGP,  Technology  along  with  Humanities components  </a:t>
            </a:r>
            <a:br>
              <a:rPr lang="en-US" sz="2500" dirty="0">
                <a:solidFill>
                  <a:schemeClr val="tx1">
                    <a:lumMod val="50000"/>
                    <a:lumOff val="50000"/>
                  </a:schemeClr>
                </a:solidFill>
                <a:latin typeface="Times New Roman" charset="0"/>
                <a:ea typeface="Times New Roman" charset="0"/>
                <a:cs typeface="Times New Roman" charset="0"/>
              </a:rPr>
            </a:br>
            <a:r>
              <a:rPr lang="en-US" sz="2500" dirty="0">
                <a:solidFill>
                  <a:schemeClr val="tx1">
                    <a:lumMod val="50000"/>
                    <a:lumOff val="50000"/>
                  </a:schemeClr>
                </a:solidFill>
                <a:latin typeface="Times New Roman" charset="0"/>
                <a:ea typeface="Times New Roman" charset="0"/>
                <a:cs typeface="Times New Roman" charset="0"/>
              </a:rPr>
              <a:t>had shaped my understanding and appreciation of technology application </a:t>
            </a:r>
            <a:br>
              <a:rPr lang="en-US" sz="2500" dirty="0">
                <a:solidFill>
                  <a:schemeClr val="tx1">
                    <a:lumMod val="50000"/>
                    <a:lumOff val="50000"/>
                  </a:schemeClr>
                </a:solidFill>
                <a:latin typeface="Times New Roman" charset="0"/>
                <a:ea typeface="Times New Roman" charset="0"/>
                <a:cs typeface="Times New Roman" charset="0"/>
              </a:rPr>
            </a:br>
            <a:r>
              <a:rPr lang="en-US" sz="2500" dirty="0">
                <a:solidFill>
                  <a:schemeClr val="tx1">
                    <a:lumMod val="50000"/>
                    <a:lumOff val="50000"/>
                  </a:schemeClr>
                </a:solidFill>
                <a:latin typeface="Times New Roman" charset="0"/>
                <a:ea typeface="Times New Roman" charset="0"/>
                <a:cs typeface="Times New Roman" charset="0"/>
              </a:rPr>
              <a:t>under challenging  man - machine environment to lead and manage the corporate goals.”</a:t>
            </a:r>
            <a:r>
              <a:rPr lang="en-IN" sz="2500" dirty="0">
                <a:solidFill>
                  <a:schemeClr val="bg2">
                    <a:lumMod val="50000"/>
                  </a:schemeClr>
                </a:solidFill>
                <a:latin typeface="Times New Roman" charset="0"/>
                <a:ea typeface="Times New Roman" charset="0"/>
                <a:cs typeface="Times New Roman" charset="0"/>
              </a:rPr>
              <a:t> </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surajitdutta@hotmail.com</a:t>
            </a:r>
            <a:endParaRPr lang="en-US" sz="2500" dirty="0">
              <a:solidFill>
                <a:schemeClr val="bg2">
                  <a:lumMod val="75000"/>
                </a:schemeClr>
              </a:solidFill>
              <a:latin typeface="Times New Roman" charset="0"/>
              <a:ea typeface="Times New Roman" charset="0"/>
              <a:cs typeface="Times New Roman" charset="0"/>
            </a:endParaRPr>
          </a:p>
          <a:p>
            <a:endParaRPr lang="en-IN"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877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15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20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20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Surendra</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Handa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3170099"/>
          </a:xfrm>
          <a:prstGeom prst="rect">
            <a:avLst/>
          </a:prstGeom>
          <a:noFill/>
        </p:spPr>
        <p:txBody>
          <a:bodyPr wrap="square" rtlCol="0">
            <a:spAutoFit/>
          </a:bodyPr>
          <a:lstStyle/>
          <a:p>
            <a:r>
              <a:rPr lang="en-US" sz="2400" dirty="0">
                <a:solidFill>
                  <a:schemeClr val="bg2">
                    <a:lumMod val="50000"/>
                  </a:schemeClr>
                </a:solidFill>
                <a:latin typeface="Times New Roman" charset="0"/>
                <a:ea typeface="Times New Roman" charset="0"/>
                <a:cs typeface="Times New Roman" charset="0"/>
              </a:rPr>
              <a:t>“It was like a frog from a well has been put in an ocean. The years spent in IIT instilled self-confidence. Bond of friendship with alumni taught me the values of lasting relations based on equality. I salute the dedication of faculty that played invaluable role in my understanding engineering fundamentals. </a:t>
            </a:r>
            <a:br>
              <a:rPr lang="en-US" sz="2400" dirty="0">
                <a:solidFill>
                  <a:schemeClr val="bg2">
                    <a:lumMod val="50000"/>
                  </a:schemeClr>
                </a:solidFill>
                <a:latin typeface="Times New Roman" charset="0"/>
                <a:ea typeface="Times New Roman" charset="0"/>
                <a:cs typeface="Times New Roman" charset="0"/>
              </a:rPr>
            </a:br>
            <a:r>
              <a:rPr lang="en-US" sz="2400" dirty="0">
                <a:solidFill>
                  <a:schemeClr val="bg2">
                    <a:lumMod val="50000"/>
                  </a:schemeClr>
                </a:solidFill>
                <a:latin typeface="Times New Roman" charset="0"/>
                <a:ea typeface="Times New Roman" charset="0"/>
                <a:cs typeface="Times New Roman" charset="0"/>
              </a:rPr>
              <a:t>IIT opened a flood gate of opportunities. </a:t>
            </a:r>
          </a:p>
          <a:p>
            <a:r>
              <a:rPr lang="en-US" sz="2400" dirty="0">
                <a:solidFill>
                  <a:schemeClr val="bg2">
                    <a:lumMod val="50000"/>
                  </a:schemeClr>
                </a:solidFill>
                <a:latin typeface="Times New Roman" charset="0"/>
                <a:ea typeface="Times New Roman" charset="0"/>
                <a:cs typeface="Times New Roman" charset="0"/>
              </a:rPr>
              <a:t>I wish I could do much more to pay back to IIT.”</a:t>
            </a:r>
          </a:p>
          <a:p>
            <a:r>
              <a:rPr lang="en-US" sz="2500" dirty="0">
                <a:solidFill>
                  <a:schemeClr val="bg2">
                    <a:lumMod val="75000"/>
                  </a:schemeClr>
                </a:solidFill>
                <a:latin typeface="Times New Roman" charset="0"/>
                <a:ea typeface="Times New Roman" charset="0"/>
                <a:cs typeface="Times New Roman" charset="0"/>
              </a:rPr>
              <a:t>Email: handask73@gmail.com</a:t>
            </a:r>
            <a:endParaRPr lang="en-US" sz="2500" dirty="0">
              <a:solidFill>
                <a:schemeClr val="bg2">
                  <a:lumMod val="50000"/>
                </a:schemeClr>
              </a:solidFill>
              <a:latin typeface="Times New Roman" charset="0"/>
              <a:ea typeface="Times New Roman" charset="0"/>
              <a:cs typeface="Times New Roman" charset="0"/>
            </a:endParaRPr>
          </a:p>
          <a:p>
            <a:endParaRPr lang="en-US"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7670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82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87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87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V S </a:t>
            </a:r>
            <a:r>
              <a:rPr lang="en-US" sz="3200" dirty="0" err="1">
                <a:solidFill>
                  <a:schemeClr val="bg1"/>
                </a:solidFill>
                <a:latin typeface="Times New Roman" charset="0"/>
                <a:ea typeface="Times New Roman" charset="0"/>
                <a:cs typeface="Times New Roman" charset="0"/>
              </a:rPr>
              <a:t>Modi</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US" sz="2500" dirty="0">
                <a:solidFill>
                  <a:schemeClr val="bg2">
                    <a:lumMod val="50000"/>
                  </a:schemeClr>
                </a:solidFill>
                <a:latin typeface="Times New Roman" charset="0"/>
                <a:ea typeface="Times New Roman" charset="0"/>
                <a:cs typeface="Times New Roman" charset="0"/>
              </a:rPr>
              <a:t>“Understanding and feeling Democracy is the most important contribution from the campus life for me. No where else would have I come across such a large assemblage of wide variety of personalities. It also gave me the live practice as how to survive with the meager resources</a:t>
            </a:r>
            <a:r>
              <a:rPr lang="en-IN" sz="2500" dirty="0">
                <a:solidFill>
                  <a:schemeClr val="bg2">
                    <a:lumMod val="50000"/>
                  </a:schemeClr>
                </a:solidFill>
                <a:latin typeface="Times New Roman" charset="0"/>
                <a:ea typeface="Times New Roman" charset="0"/>
                <a:cs typeface="Times New Roman" charset="0"/>
              </a:rPr>
              <a:t>.”</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vsmodi@ymail.com</a:t>
            </a:r>
            <a:endParaRPr lang="en-US" sz="2500" dirty="0">
              <a:solidFill>
                <a:schemeClr val="bg2">
                  <a:lumMod val="75000"/>
                </a:schemeClr>
              </a:solidFill>
              <a:latin typeface="Times New Roman" charset="0"/>
              <a:ea typeface="Times New Roman" charset="0"/>
              <a:cs typeface="Times New Roman" charset="0"/>
            </a:endParaRPr>
          </a:p>
          <a:p>
            <a:endParaRPr lang="en-IN"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20251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31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6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6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Ved</a:t>
            </a:r>
            <a:r>
              <a:rPr lang="en-US" sz="3200" dirty="0">
                <a:solidFill>
                  <a:schemeClr val="bg1"/>
                </a:solidFill>
                <a:latin typeface="Times New Roman" charset="0"/>
                <a:ea typeface="Times New Roman" charset="0"/>
                <a:cs typeface="Times New Roman" charset="0"/>
              </a:rPr>
              <a:t> P. Gupta</a:t>
            </a: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“IIT changed me by showing me how to live and work with a diverse group of people. This is where I learned the fundamentals of technical and leadership skills. I owe my success in life to IIT.”</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vedpgupta@gmail.com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endParaRPr lang="en-US"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4731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95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00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00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Ved</a:t>
            </a:r>
            <a:r>
              <a:rPr lang="en-US" sz="3200" dirty="0">
                <a:solidFill>
                  <a:schemeClr val="bg1"/>
                </a:solidFill>
                <a:latin typeface="Times New Roman" charset="0"/>
                <a:ea typeface="Times New Roman" charset="0"/>
                <a:cs typeface="Times New Roman" charset="0"/>
              </a:rPr>
              <a:t> Prakash </a:t>
            </a:r>
            <a:r>
              <a:rPr lang="en-US" sz="3200" dirty="0" err="1">
                <a:solidFill>
                  <a:schemeClr val="bg1"/>
                </a:solidFill>
                <a:latin typeface="Times New Roman" charset="0"/>
                <a:ea typeface="Times New Roman" charset="0"/>
                <a:cs typeface="Times New Roman" charset="0"/>
              </a:rPr>
              <a:t>Sandlas</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US" sz="2500" dirty="0">
                <a:solidFill>
                  <a:schemeClr val="tx1">
                    <a:lumMod val="50000"/>
                    <a:lumOff val="50000"/>
                  </a:schemeClr>
                </a:solidFill>
                <a:latin typeface="Times New Roman" charset="0"/>
                <a:ea typeface="Times New Roman" charset="0"/>
                <a:cs typeface="Times New Roman" charset="0"/>
              </a:rPr>
              <a:t>“IIT made me appreciate differences between Physics, Engineering and Technology, and their practical integration. VS Hall stay made me independent and confident by an order of magnitude. IIT initiated me into Ham Radio making me visible and grow internationally.”</a:t>
            </a:r>
            <a:endParaRPr lang="en-US" sz="3200" dirty="0">
              <a:solidFill>
                <a:schemeClr val="bg2">
                  <a:lumMod val="75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vpsandlas@gmail.com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3282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29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4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4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38" cy="33287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38" cy="3328789"/>
          </a:xfrm>
          <a:prstGeom prst="rect">
            <a:avLst/>
          </a:prstGeom>
        </p:spPr>
      </p:pic>
      <p:sp>
        <p:nvSpPr>
          <p:cNvPr id="14" name="TextBox 13"/>
          <p:cNvSpPr txBox="1"/>
          <p:nvPr/>
        </p:nvSpPr>
        <p:spPr>
          <a:xfrm>
            <a:off x="7464611" y="2850800"/>
            <a:ext cx="3793001"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Vijay </a:t>
            </a:r>
            <a:r>
              <a:rPr lang="en-US" sz="3200" dirty="0" err="1">
                <a:solidFill>
                  <a:schemeClr val="bg1"/>
                </a:solidFill>
                <a:latin typeface="Times New Roman" charset="0"/>
                <a:ea typeface="Times New Roman" charset="0"/>
                <a:cs typeface="Times New Roman" charset="0"/>
              </a:rPr>
              <a:t>Kiyawat</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“IIT professors, its teaching facilities, and diverse student population from across the country taught me technical and social skills to face the world boldly. Brand IIT opened gates for me in life and changed my fortunes. Great initiative indeed. Thanks.”</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vijaykiyawat@gmail.com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9343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27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2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2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37" cy="33287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37" cy="3328789"/>
          </a:xfrm>
          <a:prstGeom prst="rect">
            <a:avLst/>
          </a:prstGeom>
        </p:spPr>
      </p:pic>
      <p:sp>
        <p:nvSpPr>
          <p:cNvPr id="14" name="TextBox 13"/>
          <p:cNvSpPr txBox="1"/>
          <p:nvPr/>
        </p:nvSpPr>
        <p:spPr>
          <a:xfrm>
            <a:off x="7464611" y="2850800"/>
            <a:ext cx="3793001"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Vijay </a:t>
            </a:r>
            <a:r>
              <a:rPr lang="en-US" sz="3200" dirty="0" err="1">
                <a:solidFill>
                  <a:schemeClr val="bg1"/>
                </a:solidFill>
                <a:latin typeface="Times New Roman" charset="0"/>
                <a:ea typeface="Times New Roman" charset="0"/>
                <a:cs typeface="Times New Roman" charset="0"/>
              </a:rPr>
              <a:t>Sardana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tx1">
                    <a:lumMod val="50000"/>
                    <a:lumOff val="50000"/>
                  </a:schemeClr>
                </a:solidFill>
                <a:latin typeface="Times New Roman" charset="0"/>
                <a:ea typeface="Times New Roman" charset="0"/>
                <a:cs typeface="Times New Roman" charset="0"/>
              </a:rPr>
              <a:t>“IIT built my foundation for self esteem, dignity of labour, empathy, service above self and humility.”</a:t>
            </a:r>
          </a:p>
          <a:p>
            <a:endParaRPr lang="en-US" sz="2500" dirty="0">
              <a:solidFill>
                <a:schemeClr val="bg2">
                  <a:lumMod val="75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vjsardana@hotmail.com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91571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62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67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67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Vinod </a:t>
            </a:r>
            <a:r>
              <a:rPr lang="en-US" sz="3200" dirty="0" err="1">
                <a:solidFill>
                  <a:schemeClr val="bg1"/>
                </a:solidFill>
                <a:latin typeface="Times New Roman" charset="0"/>
                <a:ea typeface="Times New Roman" charset="0"/>
                <a:cs typeface="Times New Roman" charset="0"/>
              </a:rPr>
              <a:t>Chachra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493667" cy="2785378"/>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“First, at IIT, I learned to be a good engineer. Second, I learned the value of open spaces, of lasting friendships, of collaboration and of teamwork. Third, standing alone, late at night, in my balcony at RK Hall, I learned the art of self-reflection. I learned to observe, to listen, to question and to reflect. Over time this gave me the confidence to deal with the unknown and the unexpected.”  </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vinod.chachra@gmail.com</a:t>
            </a:r>
            <a:endParaRPr lang="en-US" sz="2500" dirty="0">
              <a:solidFill>
                <a:schemeClr val="bg2">
                  <a:lumMod val="75000"/>
                </a:schemeClr>
              </a:solidFill>
              <a:latin typeface="Times New Roman" charset="0"/>
              <a:ea typeface="Times New Roman" charset="0"/>
              <a:cs typeface="Times New Roman" charset="0"/>
            </a:endParaRPr>
          </a:p>
          <a:p>
            <a:endParaRPr lang="en-IN"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5446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83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88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88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3" cy="3328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3"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Vinod Dang</a:t>
            </a: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“Hailing from a small town in </a:t>
            </a:r>
            <a:r>
              <a:rPr lang="en-IN" sz="2500" dirty="0" err="1">
                <a:solidFill>
                  <a:schemeClr val="bg2">
                    <a:lumMod val="50000"/>
                  </a:schemeClr>
                </a:solidFill>
                <a:latin typeface="Times New Roman" charset="0"/>
                <a:ea typeface="Times New Roman" charset="0"/>
                <a:cs typeface="Times New Roman" charset="0"/>
              </a:rPr>
              <a:t>Punjab,IIT</a:t>
            </a:r>
            <a:r>
              <a:rPr lang="en-IN" sz="2500" dirty="0">
                <a:solidFill>
                  <a:schemeClr val="bg2">
                    <a:lumMod val="50000"/>
                  </a:schemeClr>
                </a:solidFill>
                <a:latin typeface="Times New Roman" charset="0"/>
                <a:ea typeface="Times New Roman" charset="0"/>
                <a:cs typeface="Times New Roman" charset="0"/>
              </a:rPr>
              <a:t> opened my doors to the world. Interacting with best of the intellectuals from around the country changed my perspective towards learning and social </a:t>
            </a:r>
            <a:r>
              <a:rPr lang="en-IN" sz="2500" dirty="0" err="1">
                <a:solidFill>
                  <a:schemeClr val="bg2">
                    <a:lumMod val="50000"/>
                  </a:schemeClr>
                </a:solidFill>
                <a:latin typeface="Times New Roman" charset="0"/>
                <a:ea typeface="Times New Roman" charset="0"/>
                <a:cs typeface="Times New Roman" charset="0"/>
              </a:rPr>
              <a:t>interactions,helping</a:t>
            </a:r>
            <a:r>
              <a:rPr lang="en-IN" sz="2500" dirty="0">
                <a:solidFill>
                  <a:schemeClr val="bg2">
                    <a:lumMod val="50000"/>
                  </a:schemeClr>
                </a:solidFill>
                <a:latin typeface="Times New Roman" charset="0"/>
                <a:ea typeface="Times New Roman" charset="0"/>
                <a:cs typeface="Times New Roman" charset="0"/>
              </a:rPr>
              <a:t> me chart life and career for the past 50 years.”</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dangvk@yahoo.com</a:t>
            </a:r>
            <a:endParaRPr lang="en-US" sz="2500" dirty="0">
              <a:solidFill>
                <a:schemeClr val="bg2">
                  <a:lumMod val="75000"/>
                </a:schemeClr>
              </a:solidFill>
              <a:latin typeface="Times New Roman" charset="0"/>
              <a:ea typeface="Times New Roman" charset="0"/>
              <a:cs typeface="Times New Roman" charset="0"/>
            </a:endParaRPr>
          </a:p>
          <a:p>
            <a:endParaRPr lang="en-IN"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61929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24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29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29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Vinod Gupta</a:t>
            </a:r>
          </a:p>
        </p:txBody>
      </p:sp>
      <p:sp>
        <p:nvSpPr>
          <p:cNvPr id="15" name="TextBox 14"/>
          <p:cNvSpPr txBox="1"/>
          <p:nvPr/>
        </p:nvSpPr>
        <p:spPr>
          <a:xfrm>
            <a:off x="596401" y="4125435"/>
            <a:ext cx="10278219" cy="2400657"/>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“Coming from a village , I realized how big India is--different languages </a:t>
            </a:r>
            <a:br>
              <a:rPr lang="en-IN" sz="2500" dirty="0">
                <a:solidFill>
                  <a:schemeClr val="bg2">
                    <a:lumMod val="50000"/>
                  </a:schemeClr>
                </a:solidFill>
                <a:latin typeface="Times New Roman" charset="0"/>
                <a:ea typeface="Times New Roman" charset="0"/>
                <a:cs typeface="Times New Roman" charset="0"/>
              </a:rPr>
            </a:br>
            <a:r>
              <a:rPr lang="en-IN" sz="2500" dirty="0">
                <a:solidFill>
                  <a:schemeClr val="bg2">
                    <a:lumMod val="50000"/>
                  </a:schemeClr>
                </a:solidFill>
                <a:latin typeface="Times New Roman" charset="0"/>
                <a:ea typeface="Times New Roman" charset="0"/>
                <a:cs typeface="Times New Roman" charset="0"/>
              </a:rPr>
              <a:t>and food but all Indians. I learnt about friendships, camaraderie and social skills, which brought me success... otherwise I might be selling vegetables in my village!”</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vin@vingupta.com</a:t>
            </a:r>
            <a:endParaRPr lang="en-US" sz="2500" dirty="0">
              <a:solidFill>
                <a:schemeClr val="bg2">
                  <a:lumMod val="75000"/>
                </a:schemeClr>
              </a:solidFill>
              <a:latin typeface="Times New Roman" charset="0"/>
              <a:ea typeface="Times New Roman" charset="0"/>
              <a:cs typeface="Times New Roman" charset="0"/>
            </a:endParaRPr>
          </a:p>
          <a:p>
            <a:endParaRPr lang="en-IN"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4252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18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23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23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Asish</a:t>
            </a:r>
            <a:r>
              <a:rPr lang="en-US" sz="3200" dirty="0">
                <a:solidFill>
                  <a:schemeClr val="bg1"/>
                </a:solidFill>
                <a:latin typeface="Times New Roman" charset="0"/>
                <a:ea typeface="Times New Roman" charset="0"/>
                <a:cs typeface="Times New Roman" charset="0"/>
              </a:rPr>
              <a:t> Ray</a:t>
            </a: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“IIT changed me by teaching to adjust to a multicultural milieu. It ingrained in me the belief that there is always light at the end of a dark and intimidating tunnel and to cross it one has to use head and heart in equal measure.”</a:t>
            </a:r>
          </a:p>
          <a:p>
            <a:r>
              <a:rPr lang="en-US" sz="2500" dirty="0">
                <a:solidFill>
                  <a:schemeClr val="bg2">
                    <a:lumMod val="75000"/>
                  </a:schemeClr>
                </a:solidFill>
                <a:latin typeface="Times New Roman" charset="0"/>
                <a:ea typeface="Times New Roman" charset="0"/>
                <a:cs typeface="Times New Roman" charset="0"/>
              </a:rPr>
              <a:t>Email: akray45@gmail.com</a:t>
            </a:r>
          </a:p>
          <a:p>
            <a:endParaRPr lang="en-IN" sz="2500" dirty="0">
              <a:solidFill>
                <a:schemeClr val="bg2">
                  <a:lumMod val="50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3952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09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14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14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Vinod </a:t>
            </a:r>
            <a:r>
              <a:rPr lang="en-US" sz="3200" dirty="0" err="1">
                <a:solidFill>
                  <a:schemeClr val="bg1"/>
                </a:solidFill>
                <a:latin typeface="Times New Roman" charset="0"/>
                <a:ea typeface="Times New Roman" charset="0"/>
                <a:cs typeface="Times New Roman" charset="0"/>
              </a:rPr>
              <a:t>Sobti</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154436"/>
          </a:xfrm>
          <a:prstGeom prst="rect">
            <a:avLst/>
          </a:prstGeom>
          <a:noFill/>
        </p:spPr>
        <p:txBody>
          <a:bodyPr wrap="square" rtlCol="0">
            <a:spAutoFit/>
          </a:bodyPr>
          <a:lstStyle/>
          <a:p>
            <a:r>
              <a:rPr lang="en-IN" sz="2200" dirty="0">
                <a:solidFill>
                  <a:schemeClr val="tx1">
                    <a:lumMod val="50000"/>
                    <a:lumOff val="50000"/>
                  </a:schemeClr>
                </a:solidFill>
                <a:latin typeface="Times New Roman" charset="0"/>
                <a:ea typeface="Times New Roman" charset="0"/>
                <a:cs typeface="Times New Roman" charset="0"/>
              </a:rPr>
              <a:t>“The IIT years robbed me of my YOUTH. The 5 years were like being in a GURUKUL.  </a:t>
            </a:r>
          </a:p>
          <a:p>
            <a:r>
              <a:rPr lang="en-IN" sz="2200" dirty="0">
                <a:solidFill>
                  <a:schemeClr val="tx1">
                    <a:lumMod val="50000"/>
                    <a:lumOff val="50000"/>
                  </a:schemeClr>
                </a:solidFill>
                <a:latin typeface="Times New Roman" charset="0"/>
                <a:ea typeface="Times New Roman" charset="0"/>
                <a:cs typeface="Times New Roman" charset="0"/>
              </a:rPr>
              <a:t>But in return I got FUNDA, FRIENDSHIPS, and TEMPO which stood me in good stead for rest of my life.  </a:t>
            </a:r>
          </a:p>
          <a:p>
            <a:r>
              <a:rPr lang="en-IN" sz="2200" dirty="0">
                <a:solidFill>
                  <a:schemeClr val="tx1">
                    <a:lumMod val="50000"/>
                    <a:lumOff val="50000"/>
                  </a:schemeClr>
                </a:solidFill>
                <a:latin typeface="Times New Roman" charset="0"/>
                <a:ea typeface="Times New Roman" charset="0"/>
                <a:cs typeface="Times New Roman" charset="0"/>
              </a:rPr>
              <a:t>The diversity of campus and rustic life shaped me into " A man for all Seasons " with zest for DIL MAANGE MORE !”</a:t>
            </a:r>
          </a:p>
          <a:p>
            <a:r>
              <a:rPr lang="en-US" sz="2400" dirty="0">
                <a:solidFill>
                  <a:schemeClr val="bg2">
                    <a:lumMod val="75000"/>
                  </a:schemeClr>
                </a:solidFill>
                <a:latin typeface="Times New Roman" charset="0"/>
                <a:ea typeface="Times New Roman" charset="0"/>
                <a:cs typeface="Times New Roman" charset="0"/>
              </a:rPr>
              <a:t>Email: </a:t>
            </a:r>
            <a:r>
              <a:rPr lang="en-US" sz="2400" dirty="0" err="1">
                <a:solidFill>
                  <a:schemeClr val="bg2">
                    <a:lumMod val="75000"/>
                  </a:schemeClr>
                </a:solidFill>
                <a:latin typeface="Times New Roman" charset="0"/>
                <a:ea typeface="Times New Roman" charset="0"/>
                <a:cs typeface="Times New Roman" charset="0"/>
              </a:rPr>
              <a:t>vsobti@yahoo.com</a:t>
            </a:r>
            <a:r>
              <a:rPr lang="en-IN" sz="2200" dirty="0">
                <a:solidFill>
                  <a:schemeClr val="tx1">
                    <a:lumMod val="50000"/>
                    <a:lumOff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31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32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7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7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37" cy="332878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37" cy="3328788"/>
          </a:xfrm>
          <a:prstGeom prst="rect">
            <a:avLst/>
          </a:prstGeom>
        </p:spPr>
      </p:pic>
      <p:sp>
        <p:nvSpPr>
          <p:cNvPr id="14" name="TextBox 13"/>
          <p:cNvSpPr txBox="1"/>
          <p:nvPr/>
        </p:nvSpPr>
        <p:spPr>
          <a:xfrm>
            <a:off x="7464611" y="2850800"/>
            <a:ext cx="3793001"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Y P Gulati</a:t>
            </a:r>
          </a:p>
        </p:txBody>
      </p:sp>
      <p:sp>
        <p:nvSpPr>
          <p:cNvPr id="15" name="TextBox 14"/>
          <p:cNvSpPr txBox="1"/>
          <p:nvPr/>
        </p:nvSpPr>
        <p:spPr>
          <a:xfrm>
            <a:off x="596401" y="4125435"/>
            <a:ext cx="10278219" cy="3016210"/>
          </a:xfrm>
          <a:prstGeom prst="rect">
            <a:avLst/>
          </a:prstGeom>
          <a:noFill/>
        </p:spPr>
        <p:txBody>
          <a:bodyPr wrap="square" rtlCol="0">
            <a:spAutoFit/>
          </a:bodyPr>
          <a:lstStyle/>
          <a:p>
            <a:r>
              <a:rPr lang="en-IN" sz="2000" dirty="0">
                <a:solidFill>
                  <a:schemeClr val="tx1">
                    <a:lumMod val="50000"/>
                    <a:lumOff val="50000"/>
                  </a:schemeClr>
                </a:solidFill>
                <a:latin typeface="Times New Roman" charset="0"/>
                <a:ea typeface="Times New Roman" charset="0"/>
                <a:cs typeface="Times New Roman" charset="0"/>
              </a:rPr>
              <a:t>“The important lessons I learnt at IIT</a:t>
            </a:r>
          </a:p>
          <a:p>
            <a:r>
              <a:rPr lang="en-IN" sz="2000" dirty="0">
                <a:solidFill>
                  <a:schemeClr val="tx1">
                    <a:lumMod val="50000"/>
                    <a:lumOff val="50000"/>
                  </a:schemeClr>
                </a:solidFill>
                <a:latin typeface="Times New Roman" charset="0"/>
                <a:ea typeface="Times New Roman" charset="0"/>
                <a:cs typeface="Times New Roman" charset="0"/>
              </a:rPr>
              <a:t>1. “</a:t>
            </a:r>
            <a:r>
              <a:rPr lang="en-IN" sz="2000" dirty="0" err="1">
                <a:solidFill>
                  <a:schemeClr val="tx1">
                    <a:lumMod val="50000"/>
                    <a:lumOff val="50000"/>
                  </a:schemeClr>
                </a:solidFill>
                <a:latin typeface="Times New Roman" charset="0"/>
                <a:ea typeface="Times New Roman" charset="0"/>
                <a:cs typeface="Times New Roman" charset="0"/>
              </a:rPr>
              <a:t>Fundas</a:t>
            </a:r>
            <a:r>
              <a:rPr lang="en-IN" sz="2000" dirty="0">
                <a:solidFill>
                  <a:schemeClr val="tx1">
                    <a:lumMod val="50000"/>
                    <a:lumOff val="50000"/>
                  </a:schemeClr>
                </a:solidFill>
                <a:latin typeface="Times New Roman" charset="0"/>
                <a:ea typeface="Times New Roman" charset="0"/>
                <a:cs typeface="Times New Roman" charset="0"/>
              </a:rPr>
              <a:t> must be clear” - from my seniors (during ragging)</a:t>
            </a:r>
          </a:p>
          <a:p>
            <a:r>
              <a:rPr lang="en-IN" sz="2000" dirty="0">
                <a:solidFill>
                  <a:schemeClr val="tx1">
                    <a:lumMod val="50000"/>
                    <a:lumOff val="50000"/>
                  </a:schemeClr>
                </a:solidFill>
                <a:latin typeface="Times New Roman" charset="0"/>
                <a:ea typeface="Times New Roman" charset="0"/>
                <a:cs typeface="Times New Roman" charset="0"/>
              </a:rPr>
              <a:t>so from day one I made sure that I had fully understood whatever was taught</a:t>
            </a:r>
          </a:p>
          <a:p>
            <a:r>
              <a:rPr lang="en-IN" sz="2000" dirty="0">
                <a:solidFill>
                  <a:schemeClr val="tx1">
                    <a:lumMod val="50000"/>
                    <a:lumOff val="50000"/>
                  </a:schemeClr>
                </a:solidFill>
                <a:latin typeface="Times New Roman" charset="0"/>
                <a:ea typeface="Times New Roman" charset="0"/>
                <a:cs typeface="Times New Roman" charset="0"/>
              </a:rPr>
              <a:t>2. “Education is a foundation and no knowledge is wasted”</a:t>
            </a:r>
          </a:p>
          <a:p>
            <a:r>
              <a:rPr lang="en-IN" sz="2000" dirty="0">
                <a:solidFill>
                  <a:schemeClr val="tx1">
                    <a:lumMod val="50000"/>
                    <a:lumOff val="50000"/>
                  </a:schemeClr>
                </a:solidFill>
                <a:latin typeface="Times New Roman" charset="0"/>
                <a:ea typeface="Times New Roman" charset="0"/>
                <a:cs typeface="Times New Roman" charset="0"/>
              </a:rPr>
              <a:t>3.  “Happiness is based on sound long-lasting interpersonal relationships”</a:t>
            </a:r>
          </a:p>
          <a:p>
            <a:r>
              <a:rPr lang="en-IN" sz="2000" dirty="0">
                <a:solidFill>
                  <a:schemeClr val="tx1">
                    <a:lumMod val="50000"/>
                    <a:lumOff val="50000"/>
                  </a:schemeClr>
                </a:solidFill>
                <a:latin typeface="Times New Roman" charset="0"/>
                <a:ea typeface="Times New Roman" charset="0"/>
                <a:cs typeface="Times New Roman" charset="0"/>
              </a:rPr>
              <a:t>IIT thus prepared me for the challenges of real life situations and I was able to face them successfully and retain my sanity based and these principles.”</a:t>
            </a:r>
            <a:endParaRPr lang="en-US" sz="2000" dirty="0">
              <a:solidFill>
                <a:schemeClr val="tx1">
                  <a:lumMod val="50000"/>
                  <a:lumOff val="50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gulati@asia.com</a:t>
            </a:r>
            <a:endParaRPr lang="en-US" sz="2500" dirty="0">
              <a:solidFill>
                <a:schemeClr val="bg2">
                  <a:lumMod val="75000"/>
                </a:schemeClr>
              </a:solidFill>
              <a:latin typeface="Times New Roman" charset="0"/>
              <a:ea typeface="Times New Roman" charset="0"/>
              <a:cs typeface="Times New Roman" charset="0"/>
            </a:endParaRP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9317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207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212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12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35" y="-389797"/>
            <a:ext cx="12848802" cy="7645035"/>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111714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2" cy="332879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2" cy="332879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Ashok </a:t>
            </a:r>
            <a:r>
              <a:rPr lang="en-US" sz="3200" dirty="0" err="1">
                <a:solidFill>
                  <a:schemeClr val="bg1"/>
                </a:solidFill>
                <a:latin typeface="Times New Roman" charset="0"/>
                <a:ea typeface="Times New Roman" charset="0"/>
                <a:cs typeface="Times New Roman" charset="0"/>
              </a:rPr>
              <a:t>Kapur</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939266"/>
          </a:xfrm>
          <a:prstGeom prst="rect">
            <a:avLst/>
          </a:prstGeom>
          <a:noFill/>
        </p:spPr>
        <p:txBody>
          <a:bodyPr wrap="square" rtlCol="0">
            <a:spAutoFit/>
          </a:bodyPr>
          <a:lstStyle/>
          <a:p>
            <a:r>
              <a:rPr lang="en-IN" sz="2200" dirty="0">
                <a:solidFill>
                  <a:schemeClr val="tx1">
                    <a:lumMod val="50000"/>
                    <a:lumOff val="50000"/>
                  </a:schemeClr>
                </a:solidFill>
                <a:latin typeface="Times New Roman" charset="0"/>
                <a:ea typeface="Times New Roman" charset="0"/>
                <a:cs typeface="Times New Roman" charset="0"/>
              </a:rPr>
              <a:t>“I was lacking in self-confidence and friends before coming to IIT. At IIT I gained in confidence and in friends and comradeship. Earlier I was fastidious about food. After IIT food was never a problem. IIT education literally opened the world for me, both mentally and physically. I became receptive to new ideas, new ways of thinking. It helped develop me as a person and hopefully a better human being. I am attaching a recent photo and old IIT identity card. I hope you can extract the photo from that.”</a:t>
            </a:r>
            <a:r>
              <a:rPr lang="en-IN" sz="2500" dirty="0"/>
              <a:t> </a:t>
            </a:r>
          </a:p>
          <a:p>
            <a:r>
              <a:rPr lang="en-US" sz="2500" dirty="0">
                <a:solidFill>
                  <a:schemeClr val="bg2">
                    <a:lumMod val="75000"/>
                  </a:schemeClr>
                </a:solidFill>
                <a:latin typeface="Times New Roman" charset="0"/>
                <a:ea typeface="Times New Roman" charset="0"/>
                <a:cs typeface="Times New Roman" charset="0"/>
              </a:rPr>
              <a:t>Email: akapur1945@yahoo.com</a:t>
            </a:r>
          </a:p>
          <a:p>
            <a:r>
              <a:rPr lang="en-IN" sz="2500" dirty="0">
                <a:solidFill>
                  <a:schemeClr val="bg2">
                    <a:lumMod val="50000"/>
                  </a:schemeClr>
                </a:solidFill>
                <a:latin typeface="Times New Roman" charset="0"/>
                <a:ea typeface="Times New Roman" charset="0"/>
                <a:cs typeface="Times New Roman" charset="0"/>
              </a:rPr>
              <a:t>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6820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2265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2315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315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a:solidFill>
                  <a:schemeClr val="bg1"/>
                </a:solidFill>
                <a:latin typeface="Times New Roman" charset="0"/>
                <a:ea typeface="Times New Roman" charset="0"/>
                <a:cs typeface="Times New Roman" charset="0"/>
              </a:rPr>
              <a:t>Ashok Singh</a:t>
            </a: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US" sz="2500" dirty="0">
                <a:solidFill>
                  <a:schemeClr val="tx1">
                    <a:lumMod val="50000"/>
                    <a:lumOff val="50000"/>
                  </a:schemeClr>
                </a:solidFill>
                <a:latin typeface="Times New Roman" charset="0"/>
                <a:ea typeface="Times New Roman" charset="0"/>
                <a:cs typeface="Times New Roman" charset="0"/>
              </a:rPr>
              <a:t>“It made me independent. I learnt to be tolerant. Found out that we eat to live. I was able to laugh at myself and make others laugh. Understood that the world is full of very talented people.”</a:t>
            </a:r>
          </a:p>
          <a:p>
            <a:endParaRPr lang="en-US" sz="2500" dirty="0">
              <a:solidFill>
                <a:schemeClr val="tx1">
                  <a:lumMod val="50000"/>
                  <a:lumOff val="50000"/>
                </a:schemeClr>
              </a:solidFill>
              <a:latin typeface="Times New Roman" charset="0"/>
              <a:ea typeface="Times New Roman" charset="0"/>
              <a:cs typeface="Times New Roman" charset="0"/>
            </a:endParaRP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ashokabs@gmail.com</a:t>
            </a:r>
            <a:endParaRPr lang="en-US" sz="2500" dirty="0">
              <a:solidFill>
                <a:schemeClr val="bg2">
                  <a:lumMod val="75000"/>
                </a:schemeClr>
              </a:solidFill>
              <a:latin typeface="Times New Roman" charset="0"/>
              <a:ea typeface="Times New Roman" charset="0"/>
              <a:cs typeface="Times New Roman"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6013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95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00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00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
        <p:nvSpPr>
          <p:cNvPr id="10" name="Rectangle 9"/>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53" y="662121"/>
            <a:ext cx="3338944" cy="333894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727" y="662121"/>
            <a:ext cx="3338944" cy="3338944"/>
          </a:xfrm>
          <a:prstGeom prst="rect">
            <a:avLst/>
          </a:prstGeom>
        </p:spPr>
      </p:pic>
      <p:sp>
        <p:nvSpPr>
          <p:cNvPr id="14" name="TextBox 13"/>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Avinash</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Taneja</a:t>
            </a:r>
            <a:endParaRPr lang="en-US" sz="3200" dirty="0">
              <a:solidFill>
                <a:schemeClr val="bg1"/>
              </a:solidFill>
              <a:latin typeface="Times New Roman" charset="0"/>
              <a:ea typeface="Times New Roman" charset="0"/>
              <a:cs typeface="Times New Roman" charset="0"/>
            </a:endParaRPr>
          </a:p>
        </p:txBody>
      </p:sp>
      <p:sp>
        <p:nvSpPr>
          <p:cNvPr id="15" name="TextBox 14"/>
          <p:cNvSpPr txBox="1"/>
          <p:nvPr/>
        </p:nvSpPr>
        <p:spPr>
          <a:xfrm>
            <a:off x="596401" y="4125435"/>
            <a:ext cx="10278219" cy="2015936"/>
          </a:xfrm>
          <a:prstGeom prst="rect">
            <a:avLst/>
          </a:prstGeom>
          <a:noFill/>
        </p:spPr>
        <p:txBody>
          <a:bodyPr wrap="square" rtlCol="0">
            <a:spAutoFit/>
          </a:bodyPr>
          <a:lstStyle/>
          <a:p>
            <a:r>
              <a:rPr lang="en-IN" sz="2500" dirty="0">
                <a:solidFill>
                  <a:schemeClr val="bg2">
                    <a:lumMod val="50000"/>
                  </a:schemeClr>
                </a:solidFill>
                <a:latin typeface="Times New Roman" charset="0"/>
                <a:ea typeface="Times New Roman" charset="0"/>
                <a:cs typeface="Times New Roman" charset="0"/>
              </a:rPr>
              <a:t>“Started gaining sense of elation just by getting selected in IIT. Life in Campus atmosphere with smart guys all-around, taught me to keep adding value to myself. In outside world, and real life, unconsciously, I found myself able to manage any situations. I salute IIT .” </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avinash.taneja@hotmail.com</a:t>
            </a:r>
            <a:endParaRPr lang="en-US" sz="2500" dirty="0">
              <a:solidFill>
                <a:schemeClr val="bg2">
                  <a:lumMod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29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34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39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139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7444528" y="2766705"/>
            <a:ext cx="4747471" cy="860288"/>
          </a:xfrm>
          <a:prstGeom prst="rect">
            <a:avLst/>
          </a:prstGeom>
          <a:gradFill>
            <a:gsLst>
              <a:gs pos="0">
                <a:schemeClr val="bg2">
                  <a:lumMod val="25000"/>
                </a:schemeClr>
              </a:gs>
              <a:gs pos="100000">
                <a:schemeClr val="tx1">
                  <a:lumMod val="85000"/>
                  <a:lumOff val="15000"/>
                </a:schemeClr>
              </a:gs>
              <a:gs pos="37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 y="667195"/>
            <a:ext cx="3338944" cy="332879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27" y="667195"/>
            <a:ext cx="3338944" cy="3328795"/>
          </a:xfrm>
          <a:prstGeom prst="rect">
            <a:avLst/>
          </a:prstGeom>
        </p:spPr>
      </p:pic>
      <p:sp>
        <p:nvSpPr>
          <p:cNvPr id="17" name="TextBox 16"/>
          <p:cNvSpPr txBox="1"/>
          <p:nvPr/>
        </p:nvSpPr>
        <p:spPr>
          <a:xfrm>
            <a:off x="7464612" y="2850800"/>
            <a:ext cx="3625456" cy="584775"/>
          </a:xfrm>
          <a:prstGeom prst="rect">
            <a:avLst/>
          </a:prstGeom>
          <a:noFill/>
        </p:spPr>
        <p:txBody>
          <a:bodyPr wrap="square" rtlCol="0">
            <a:spAutoFit/>
          </a:bodyPr>
          <a:lstStyle/>
          <a:p>
            <a:pPr algn="ctr"/>
            <a:r>
              <a:rPr lang="en-US" sz="3200" dirty="0" err="1">
                <a:solidFill>
                  <a:schemeClr val="bg1"/>
                </a:solidFill>
                <a:latin typeface="Times New Roman" charset="0"/>
                <a:ea typeface="Times New Roman" charset="0"/>
                <a:cs typeface="Times New Roman" charset="0"/>
              </a:rPr>
              <a:t>Bijay</a:t>
            </a:r>
            <a:r>
              <a:rPr lang="en-US" sz="3200" dirty="0">
                <a:solidFill>
                  <a:schemeClr val="bg1"/>
                </a:solidFill>
                <a:latin typeface="Times New Roman" charset="0"/>
                <a:ea typeface="Times New Roman" charset="0"/>
                <a:cs typeface="Times New Roman" charset="0"/>
              </a:rPr>
              <a:t> K. Sharma</a:t>
            </a:r>
          </a:p>
        </p:txBody>
      </p:sp>
      <p:sp>
        <p:nvSpPr>
          <p:cNvPr id="18" name="TextBox 17"/>
          <p:cNvSpPr txBox="1"/>
          <p:nvPr/>
        </p:nvSpPr>
        <p:spPr>
          <a:xfrm>
            <a:off x="596401" y="4125435"/>
            <a:ext cx="10278219" cy="2446824"/>
          </a:xfrm>
          <a:prstGeom prst="rect">
            <a:avLst/>
          </a:prstGeom>
          <a:noFill/>
        </p:spPr>
        <p:txBody>
          <a:bodyPr wrap="square" rtlCol="0">
            <a:spAutoFit/>
          </a:bodyPr>
          <a:lstStyle/>
          <a:p>
            <a:r>
              <a:rPr lang="en-US" sz="2500" dirty="0">
                <a:solidFill>
                  <a:schemeClr val="bg2">
                    <a:lumMod val="50000"/>
                  </a:schemeClr>
                </a:solidFill>
                <a:latin typeface="Times New Roman" charset="0"/>
                <a:ea typeface="Times New Roman" charset="0"/>
                <a:cs typeface="Times New Roman" charset="0"/>
              </a:rPr>
              <a:t>“I completed my studies abroad and came back to India to work for making India rid of poverty and illiteracy. I dream of a SOCIALIST INDIA on the pattern Bernard Sanders dreams of USA and the way </a:t>
            </a:r>
            <a:r>
              <a:rPr lang="en-US" sz="2500" dirty="0" err="1">
                <a:solidFill>
                  <a:schemeClr val="bg2">
                    <a:lumMod val="50000"/>
                  </a:schemeClr>
                </a:solidFill>
                <a:latin typeface="Times New Roman" charset="0"/>
                <a:ea typeface="Times New Roman" charset="0"/>
                <a:cs typeface="Times New Roman" charset="0"/>
              </a:rPr>
              <a:t>Jereme</a:t>
            </a:r>
            <a:r>
              <a:rPr lang="en-US" sz="2500" dirty="0">
                <a:solidFill>
                  <a:schemeClr val="bg2">
                    <a:lumMod val="50000"/>
                  </a:schemeClr>
                </a:solidFill>
                <a:latin typeface="Times New Roman" charset="0"/>
                <a:ea typeface="Times New Roman" charset="0"/>
                <a:cs typeface="Times New Roman" charset="0"/>
              </a:rPr>
              <a:t> </a:t>
            </a:r>
            <a:r>
              <a:rPr lang="en-US" sz="2500" dirty="0" err="1">
                <a:solidFill>
                  <a:schemeClr val="bg2">
                    <a:lumMod val="50000"/>
                  </a:schemeClr>
                </a:solidFill>
                <a:latin typeface="Times New Roman" charset="0"/>
                <a:ea typeface="Times New Roman" charset="0"/>
                <a:cs typeface="Times New Roman" charset="0"/>
              </a:rPr>
              <a:t>Corobyn</a:t>
            </a:r>
            <a:r>
              <a:rPr lang="en-US" sz="2500" dirty="0">
                <a:solidFill>
                  <a:schemeClr val="bg2">
                    <a:lumMod val="50000"/>
                  </a:schemeClr>
                </a:solidFill>
                <a:latin typeface="Times New Roman" charset="0"/>
                <a:ea typeface="Times New Roman" charset="0"/>
                <a:cs typeface="Times New Roman" charset="0"/>
              </a:rPr>
              <a:t> dreams of United Kingdom”.</a:t>
            </a:r>
          </a:p>
          <a:p>
            <a:r>
              <a:rPr lang="en-US" sz="2500" dirty="0">
                <a:solidFill>
                  <a:schemeClr val="bg2">
                    <a:lumMod val="75000"/>
                  </a:schemeClr>
                </a:solidFill>
                <a:latin typeface="Times New Roman" charset="0"/>
                <a:ea typeface="Times New Roman" charset="0"/>
                <a:cs typeface="Times New Roman" charset="0"/>
              </a:rPr>
              <a:t>Email: </a:t>
            </a:r>
            <a:r>
              <a:rPr lang="en-US" sz="2500" dirty="0" err="1">
                <a:solidFill>
                  <a:schemeClr val="bg2">
                    <a:lumMod val="75000"/>
                  </a:schemeClr>
                </a:solidFill>
                <a:latin typeface="Times New Roman" charset="0"/>
                <a:ea typeface="Times New Roman" charset="0"/>
                <a:cs typeface="Times New Roman" charset="0"/>
              </a:rPr>
              <a:t>electronics@nitp.ac.in</a:t>
            </a:r>
            <a:endParaRPr lang="en-US" sz="2500" dirty="0">
              <a:solidFill>
                <a:schemeClr val="bg2">
                  <a:lumMod val="50000"/>
                </a:schemeClr>
              </a:solidFill>
              <a:latin typeface="Times New Roman" charset="0"/>
              <a:ea typeface="Times New Roman" charset="0"/>
              <a:cs typeface="Times New Roman" charset="0"/>
            </a:endParaRPr>
          </a:p>
          <a:p>
            <a:endParaRPr lang="en-US" sz="2500" dirty="0">
              <a:solidFill>
                <a:schemeClr val="bg2">
                  <a:lumMod val="50000"/>
                </a:schemeClr>
              </a:solidFill>
              <a:latin typeface="Times New Roman" charset="0"/>
              <a:ea typeface="Times New Roman" charset="0"/>
              <a:cs typeface="Times New Roman"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25" y="809469"/>
            <a:ext cx="3076670" cy="1835747"/>
          </a:xfrm>
          <a:prstGeom prst="rect">
            <a:avLst/>
          </a:prstGeom>
        </p:spPr>
      </p:pic>
    </p:spTree>
    <p:extLst>
      <p:ext uri="{BB962C8B-B14F-4D97-AF65-F5344CB8AC3E}">
        <p14:creationId xmlns:p14="http://schemas.microsoft.com/office/powerpoint/2010/main" val="14505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1600"/>
                            </p:stCondLst>
                            <p:childTnLst>
                              <p:par>
                                <p:cTn id="13" presetID="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rrow"/>
                                        </p:tgtEl>
                                      </p:cMediaNode>
                                    </p:audio>
                                  </p:subTnLst>
                                </p:cTn>
                              </p:par>
                            </p:childTnLst>
                          </p:cTn>
                        </p:par>
                        <p:par>
                          <p:cTn id="17" fill="hold">
                            <p:stCondLst>
                              <p:cond delay="1210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1210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3327</TotalTime>
  <Words>3695</Words>
  <Application>Microsoft Office PowerPoint</Application>
  <PresentationFormat>Widescreen</PresentationFormat>
  <Paragraphs>195</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 Gopalakrishnan</cp:lastModifiedBy>
  <cp:revision>271</cp:revision>
  <dcterms:created xsi:type="dcterms:W3CDTF">2017-01-12T12:15:08Z</dcterms:created>
  <dcterms:modified xsi:type="dcterms:W3CDTF">2022-06-09T12:21:43Z</dcterms:modified>
</cp:coreProperties>
</file>